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4" r:id="rId3"/>
    <p:sldId id="271" r:id="rId4"/>
    <p:sldId id="257" r:id="rId5"/>
    <p:sldId id="259" r:id="rId6"/>
    <p:sldId id="260" r:id="rId7"/>
    <p:sldId id="263" r:id="rId8"/>
    <p:sldId id="278" r:id="rId9"/>
    <p:sldId id="258" r:id="rId10"/>
    <p:sldId id="261" r:id="rId11"/>
    <p:sldId id="283" r:id="rId12"/>
    <p:sldId id="282" r:id="rId13"/>
    <p:sldId id="262" r:id="rId14"/>
    <p:sldId id="269" r:id="rId15"/>
    <p:sldId id="281" r:id="rId16"/>
    <p:sldId id="270" r:id="rId17"/>
    <p:sldId id="279" r:id="rId18"/>
    <p:sldId id="276" r:id="rId19"/>
    <p:sldId id="277" r:id="rId20"/>
    <p:sldId id="284" r:id="rId21"/>
    <p:sldId id="267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CCINO Sara (LMRL, CSA)" initials="VS(C" lastIdx="2" clrIdx="0">
    <p:extLst>
      <p:ext uri="{19B8F6BF-5375-455C-9EA6-DF929625EA0E}">
        <p15:presenceInfo xmlns:p15="http://schemas.microsoft.com/office/powerpoint/2012/main" userId="VACCINO Sara (LMRL, CS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590" y="72"/>
      </p:cViewPr>
      <p:guideLst>
        <p:guide orient="horz" pos="4315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6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7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06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9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9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6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2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7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5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6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9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1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A_TdJM2eCk?feature=oembe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kelvinhayesofficial.files.wordpress.com/2014/03/4-manny-elias.jpeg" TargetMode="External"/><Relationship Id="rId13" Type="http://schemas.openxmlformats.org/officeDocument/2006/relationships/hyperlink" Target="https://thisisafterword.wordpress.com/2013/10/05/donnie-darko-fate-and-meaning-down-the-rabbit-hole/" TargetMode="External"/><Relationship Id="rId3" Type="http://schemas.openxmlformats.org/officeDocument/2006/relationships/hyperlink" Target="https://i.pinimg.com/originals/d3/73/b3/d373b3d438066f7bcadeaa9908fbe0d6.jpg" TargetMode="External"/><Relationship Id="rId7" Type="http://schemas.openxmlformats.org/officeDocument/2006/relationships/hyperlink" Target="http://media.gettyimages.com/photos/singerbass-player-curt-smith-of-tears-for-fears-performs-onstage-on-picture-id477964306" TargetMode="External"/><Relationship Id="rId12" Type="http://schemas.openxmlformats.org/officeDocument/2006/relationships/hyperlink" Target="https://de.depositphotos.com/vector-images/filmstreifen-st600.html?qview=6689953" TargetMode="External"/><Relationship Id="rId17" Type="http://schemas.openxmlformats.org/officeDocument/2006/relationships/hyperlink" Target="https://de.wikipedia.org/wiki/Jake_Gyllenhaal#/media/Datei:Jake_Gyllenhaal_Cannes_2015.jpg" TargetMode="External"/><Relationship Id="rId2" Type="http://schemas.openxmlformats.org/officeDocument/2006/relationships/hyperlink" Target="https://cdn2.thelineofbestfit.com/images/made/images/remote/http_cdn2.thelineofbestfit.com/media/2013/10/Tears-For-Fears-The-Hurting-30th-Anniversary-Edition_1200_1200.jpg" TargetMode="External"/><Relationship Id="rId16" Type="http://schemas.openxmlformats.org/officeDocument/2006/relationships/hyperlink" Target="https://de.wikipedia.org/wiki/Jena_Malone#/media/Datei:Jena_Malone_Deauvil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736x/da/a3/bf/daa3bf7551eddaa4037ce92557a39304.jpg" TargetMode="External"/><Relationship Id="rId11" Type="http://schemas.openxmlformats.org/officeDocument/2006/relationships/hyperlink" Target="https://de.wikipedia.org/wiki/Curt_Smith#/media/Datei:Curt_Smith_08.jpg" TargetMode="External"/><Relationship Id="rId5" Type="http://schemas.openxmlformats.org/officeDocument/2006/relationships/hyperlink" Target="https://upload.wikimedia.org/wikipedia/commons/thumb/9/9f/Red-circle.svg/1024px-Red-circle.svg.png" TargetMode="External"/><Relationship Id="rId15" Type="http://schemas.openxmlformats.org/officeDocument/2006/relationships/hyperlink" Target="https://www.lolacamisetas.com/en/676-donnie-darko-tshirt-rabbit-wake-up.html#/25-style-short_sleeve/67-genre-men/37-size-s" TargetMode="External"/><Relationship Id="rId10" Type="http://schemas.openxmlformats.org/officeDocument/2006/relationships/hyperlink" Target="http://4.bp.blogspot.com/-359ZcY6gXyY/T_CX96z6KII/AAAAAAAAIPA/mqe3CP6r8xM/s1600/raoul.jpg" TargetMode="External"/><Relationship Id="rId4" Type="http://schemas.openxmlformats.org/officeDocument/2006/relationships/hyperlink" Target="https://nanquick.files.wordpress.com/2012/12/mapsouthernengland.jpg?w=9305" TargetMode="External"/><Relationship Id="rId9" Type="http://schemas.openxmlformats.org/officeDocument/2006/relationships/hyperlink" Target="https://twitter.com/tearsforfearsbr/status/571706700362862592" TargetMode="External"/><Relationship Id="rId14" Type="http://schemas.openxmlformats.org/officeDocument/2006/relationships/hyperlink" Target="https://foros.fotech.cl/index.php?/topic/312055-juegos-%C2%BFa-qu%C3%A9-pel%C3%ADcula-pertenece-este-objeto/&amp;page=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1ZvPSpLxCg" TargetMode="External"/><Relationship Id="rId3" Type="http://schemas.openxmlformats.org/officeDocument/2006/relationships/hyperlink" Target="https://www.amazon.com/Donnie-Darko-4-Disc-Limited-Blu-ray/dp/B01MR6PZGO" TargetMode="External"/><Relationship Id="rId7" Type="http://schemas.openxmlformats.org/officeDocument/2006/relationships/hyperlink" Target="https://www.alamy.de/musik-noten-lied-melodie-oder-tune-flachbild-symbol-fur-musikalische-anwendungen-und-webseiten-image222341762.html" TargetMode="External"/><Relationship Id="rId2" Type="http://schemas.openxmlformats.org/officeDocument/2006/relationships/hyperlink" Target="http://coolspotters.com/actors/james-duva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e.wikipedia.org/wiki/Gary_Jules#/media/Datei:Gary_Jules.jpg" TargetMode="External"/><Relationship Id="rId5" Type="http://schemas.openxmlformats.org/officeDocument/2006/relationships/hyperlink" Target="https://de.wikipedia.org/wiki/Michael_Andrews_(Komponist)#/media/Datei:Mike_Andrews_2012.jpg" TargetMode="External"/><Relationship Id="rId4" Type="http://schemas.openxmlformats.org/officeDocument/2006/relationships/hyperlink" Target="http://images4.fanpop.com/image/photos/16800000/Donnie-Darko-Quote-donnie-darko-16809971-1280-800.jpg" TargetMode="External"/><Relationship Id="rId9" Type="http://schemas.openxmlformats.org/officeDocument/2006/relationships/hyperlink" Target="https://www.youtube.com/watch?v=DHtcliIvnH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1ZvPSpLxC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HtcliIvnH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24594" y="4532811"/>
            <a:ext cx="1915886" cy="374468"/>
          </a:xfrm>
        </p:spPr>
        <p:txBody>
          <a:bodyPr>
            <a:normAutofit/>
          </a:bodyPr>
          <a:lstStyle/>
          <a:p>
            <a:pPr algn="ctr"/>
            <a:r>
              <a:rPr lang="de-LU" dirty="0" err="1"/>
              <a:t>Giorgia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2" r="1167"/>
          <a:stretch/>
        </p:blipFill>
        <p:spPr>
          <a:xfrm>
            <a:off x="5475948" y="722811"/>
            <a:ext cx="6637676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19497" y="2947852"/>
            <a:ext cx="6187440" cy="1584959"/>
          </a:xfrm>
        </p:spPr>
        <p:txBody>
          <a:bodyPr>
            <a:normAutofit/>
          </a:bodyPr>
          <a:lstStyle/>
          <a:p>
            <a:pPr algn="ctr"/>
            <a:r>
              <a:rPr lang="de-LU" sz="4800" dirty="0" err="1"/>
              <a:t>Mad</a:t>
            </a:r>
            <a:r>
              <a:rPr lang="de-LU" sz="4800" dirty="0"/>
              <a:t> </a:t>
            </a:r>
            <a:r>
              <a:rPr lang="de-LU" sz="4800" dirty="0" err="1"/>
              <a:t>world</a:t>
            </a:r>
            <a:r>
              <a:rPr lang="de-LU" sz="4800" dirty="0"/>
              <a:t> -</a:t>
            </a:r>
            <a:br>
              <a:rPr lang="de-LU" sz="4800" dirty="0"/>
            </a:br>
            <a:r>
              <a:rPr lang="de-LU" sz="4800" dirty="0"/>
              <a:t>  Donnie Darko</a:t>
            </a:r>
            <a:endParaRPr lang="de-DE" sz="4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9799DD-C7CA-42D4-987B-5A9145993C70}"/>
              </a:ext>
            </a:extLst>
          </p:cNvPr>
          <p:cNvSpPr txBox="1"/>
          <p:nvPr/>
        </p:nvSpPr>
        <p:spPr>
          <a:xfrm>
            <a:off x="9419134" y="374033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/>
              <a:t>20</a:t>
            </a:r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19471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0700" y="450166"/>
            <a:ext cx="8610600" cy="1482177"/>
          </a:xfrm>
        </p:spPr>
        <p:txBody>
          <a:bodyPr/>
          <a:lstStyle/>
          <a:p>
            <a:pPr algn="ctr"/>
            <a:r>
              <a:rPr lang="de-DE" dirty="0" err="1"/>
              <a:t>Mad</a:t>
            </a:r>
            <a:r>
              <a:rPr lang="de-DE" dirty="0"/>
              <a:t> World </a:t>
            </a:r>
            <a:br>
              <a:rPr lang="de-DE" dirty="0"/>
            </a:br>
            <a:r>
              <a:rPr lang="de-DE" sz="2000" dirty="0"/>
              <a:t>Cover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070" y="2791242"/>
            <a:ext cx="11082130" cy="249821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Etwa 20 Jahre später wurde der Song wieder populär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Wurde als Soundtrack zum Film „Donnie Darko“ von den Komponisten Michael Andrews und Gary Jules gemacht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Neue Version erreichte </a:t>
            </a:r>
            <a:r>
              <a:rPr lang="de-LU" sz="2000" dirty="0"/>
              <a:t>im Dezember 2003 Platz 1. in Großbritannien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Wurde Internationalen Erfolg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Schönen Klavierstück zeitloser, ruhiger und bisschen trauriger als Original</a:t>
            </a:r>
          </a:p>
        </p:txBody>
      </p:sp>
    </p:spTree>
    <p:extLst>
      <p:ext uri="{BB962C8B-B14F-4D97-AF65-F5344CB8AC3E}">
        <p14:creationId xmlns:p14="http://schemas.microsoft.com/office/powerpoint/2010/main" val="20236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5FB13-AC7C-4035-8408-C0532A93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919" y="393312"/>
            <a:ext cx="3634409" cy="1051175"/>
          </a:xfrm>
        </p:spPr>
        <p:txBody>
          <a:bodyPr/>
          <a:lstStyle/>
          <a:p>
            <a:pPr algn="ctr"/>
            <a:r>
              <a:rPr lang="lb-LU" dirty="0"/>
              <a:t>Mad World</a:t>
            </a:r>
            <a:endParaRPr lang="de-LU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35698D-9C3C-475A-A15D-83C2D564F916}"/>
              </a:ext>
            </a:extLst>
          </p:cNvPr>
          <p:cNvSpPr txBox="1"/>
          <p:nvPr/>
        </p:nvSpPr>
        <p:spPr>
          <a:xfrm>
            <a:off x="5339689" y="1272449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2800" dirty="0"/>
              <a:t>Cover</a:t>
            </a:r>
            <a:endParaRPr lang="de-LU" sz="2800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2097E10-5A0F-402A-B9E7-6066C7246A0C}"/>
              </a:ext>
            </a:extLst>
          </p:cNvPr>
          <p:cNvCxnSpPr>
            <a:cxnSpLocks/>
          </p:cNvCxnSpPr>
          <p:nvPr/>
        </p:nvCxnSpPr>
        <p:spPr>
          <a:xfrm>
            <a:off x="5912122" y="2146852"/>
            <a:ext cx="26504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EC53EF-2566-4ACC-8D2E-5FE81B16239C}"/>
              </a:ext>
            </a:extLst>
          </p:cNvPr>
          <p:cNvSpPr txBox="1"/>
          <p:nvPr/>
        </p:nvSpPr>
        <p:spPr>
          <a:xfrm>
            <a:off x="2318386" y="1864897"/>
            <a:ext cx="333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3200" dirty="0"/>
              <a:t>Michael Andrews</a:t>
            </a:r>
            <a:endParaRPr lang="de-LU" sz="32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83F971-AB46-48DB-9F3E-B49DC67AED5F}"/>
              </a:ext>
            </a:extLst>
          </p:cNvPr>
          <p:cNvSpPr txBox="1"/>
          <p:nvPr/>
        </p:nvSpPr>
        <p:spPr>
          <a:xfrm>
            <a:off x="7106938" y="1732843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sz="3200" dirty="0"/>
              <a:t>Gary Jules</a:t>
            </a:r>
            <a:endParaRPr lang="de-LU" sz="3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AD2387-975B-4CC1-9EDA-B7F0DF1F7DE1}"/>
              </a:ext>
            </a:extLst>
          </p:cNvPr>
          <p:cNvSpPr txBox="1"/>
          <p:nvPr/>
        </p:nvSpPr>
        <p:spPr>
          <a:xfrm>
            <a:off x="304799" y="3190750"/>
            <a:ext cx="4875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17. November 1986 geboren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In San Diego, Kalifornien geboren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Ist ein US-amerikanischer Musiker und Filmmusikkomponist</a:t>
            </a:r>
          </a:p>
          <a:p>
            <a:endParaRPr lang="de-LU" sz="2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D3B684-9165-4D5A-A459-30D5F26442D0}"/>
              </a:ext>
            </a:extLst>
          </p:cNvPr>
          <p:cNvSpPr txBox="1"/>
          <p:nvPr/>
        </p:nvSpPr>
        <p:spPr>
          <a:xfrm>
            <a:off x="6140565" y="3202583"/>
            <a:ext cx="4421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lb-LU" sz="2000" dirty="0"/>
              <a:t>19. März 1969 geboren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b-LU" sz="2000" dirty="0"/>
              <a:t>In San Diego, Kalifonien geboren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lb-LU" sz="2000" dirty="0"/>
              <a:t>Ist ein US-amerikanischer Musiker</a:t>
            </a:r>
            <a:endParaRPr lang="de-LU" sz="2000" dirty="0"/>
          </a:p>
        </p:txBody>
      </p:sp>
      <p:pic>
        <p:nvPicPr>
          <p:cNvPr id="6146" name="Picture 2" descr="https://upload.wikimedia.org/wikipedia/commons/thumb/f/fb/Gary_Jules.jpg/800px-Gary_Jules.jpg">
            <a:extLst>
              <a:ext uri="{FF2B5EF4-FFF2-40B4-BE49-F238E27FC236}">
                <a16:creationId xmlns:a16="http://schemas.microsoft.com/office/drawing/2014/main" id="{B2997FBE-B302-4105-A10F-538AB267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92" y="0"/>
            <a:ext cx="2420108" cy="36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0AA4005D-7E5C-49D1-BDBC-14D776414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72627"/>
              </p:ext>
            </p:extLst>
          </p:nvPr>
        </p:nvGraphicFramePr>
        <p:xfrm>
          <a:off x="11741426" y="1"/>
          <a:ext cx="450574" cy="393312"/>
        </p:xfrm>
        <a:graphic>
          <a:graphicData uri="http://schemas.openxmlformats.org/drawingml/2006/table">
            <a:tbl>
              <a:tblPr/>
              <a:tblGrid>
                <a:gridCol w="450574">
                  <a:extLst>
                    <a:ext uri="{9D8B030D-6E8A-4147-A177-3AD203B41FA5}">
                      <a16:colId xmlns:a16="http://schemas.microsoft.com/office/drawing/2014/main" val="4253248329"/>
                    </a:ext>
                  </a:extLst>
                </a:gridCol>
              </a:tblGrid>
              <a:tr h="393312">
                <a:tc>
                  <a:txBody>
                    <a:bodyPr/>
                    <a:lstStyle/>
                    <a:p>
                      <a:r>
                        <a:rPr lang="lb-LU" dirty="0"/>
                        <a:t>22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818549"/>
                  </a:ext>
                </a:extLst>
              </a:tr>
            </a:tbl>
          </a:graphicData>
        </a:graphic>
      </p:graphicFrame>
      <p:pic>
        <p:nvPicPr>
          <p:cNvPr id="6148" name="Picture 4" descr="https://upload.wikimedia.org/wikipedia/commons/thumb/1/1d/Mike_Andrews_2012.jpg/800px-Mike_Andrews_2012.jpg">
            <a:extLst>
              <a:ext uri="{FF2B5EF4-FFF2-40B4-BE49-F238E27FC236}">
                <a16:creationId xmlns:a16="http://schemas.microsoft.com/office/drawing/2014/main" id="{8B938396-7E66-4017-B9B7-831280BC2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535" cy="27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DC47905A-87F8-4156-A862-8D384B654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15087"/>
              </p:ext>
            </p:extLst>
          </p:nvPr>
        </p:nvGraphicFramePr>
        <p:xfrm>
          <a:off x="1" y="1"/>
          <a:ext cx="463826" cy="393312"/>
        </p:xfrm>
        <a:graphic>
          <a:graphicData uri="http://schemas.openxmlformats.org/drawingml/2006/table">
            <a:tbl>
              <a:tblPr/>
              <a:tblGrid>
                <a:gridCol w="463826">
                  <a:extLst>
                    <a:ext uri="{9D8B030D-6E8A-4147-A177-3AD203B41FA5}">
                      <a16:colId xmlns:a16="http://schemas.microsoft.com/office/drawing/2014/main" val="3062101519"/>
                    </a:ext>
                  </a:extLst>
                </a:gridCol>
              </a:tblGrid>
              <a:tr h="393312">
                <a:tc>
                  <a:txBody>
                    <a:bodyPr/>
                    <a:lstStyle/>
                    <a:p>
                      <a:r>
                        <a:rPr lang="lb-LU" dirty="0"/>
                        <a:t>21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5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30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m-Elementen â Stockvektor">
            <a:extLst>
              <a:ext uri="{FF2B5EF4-FFF2-40B4-BE49-F238E27FC236}">
                <a16:creationId xmlns:a16="http://schemas.microsoft.com/office/drawing/2014/main" id="{B46A7068-A408-4BB1-998C-3765354E3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" t="7352" r="3262" b="116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FFC82A-FD3B-4A64-A1BB-BB942A466266}"/>
              </a:ext>
            </a:extLst>
          </p:cNvPr>
          <p:cNvSpPr txBox="1"/>
          <p:nvPr/>
        </p:nvSpPr>
        <p:spPr>
          <a:xfrm rot="20966986">
            <a:off x="3381164" y="4523026"/>
            <a:ext cx="5681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6000" dirty="0">
                <a:solidFill>
                  <a:schemeClr val="bg1"/>
                </a:solidFill>
                <a:latin typeface="AR BLANCA" panose="02000000000000000000" pitchFamily="2" charset="0"/>
              </a:rPr>
              <a:t>Donnie Darko</a:t>
            </a:r>
            <a:endParaRPr lang="de-LU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AD6D127-D2B0-400E-A3BC-F4CC6EBC8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296040"/>
              </p:ext>
            </p:extLst>
          </p:nvPr>
        </p:nvGraphicFramePr>
        <p:xfrm>
          <a:off x="0" y="6492240"/>
          <a:ext cx="463826" cy="365760"/>
        </p:xfrm>
        <a:graphic>
          <a:graphicData uri="http://schemas.openxmlformats.org/drawingml/2006/table">
            <a:tbl>
              <a:tblPr/>
              <a:tblGrid>
                <a:gridCol w="463826">
                  <a:extLst>
                    <a:ext uri="{9D8B030D-6E8A-4147-A177-3AD203B41FA5}">
                      <a16:colId xmlns:a16="http://schemas.microsoft.com/office/drawing/2014/main" val="3539149924"/>
                    </a:ext>
                  </a:extLst>
                </a:gridCol>
              </a:tblGrid>
              <a:tr h="344557">
                <a:tc>
                  <a:txBody>
                    <a:bodyPr/>
                    <a:lstStyle/>
                    <a:p>
                      <a:r>
                        <a:rPr lang="lb-LU" dirty="0"/>
                        <a:t>11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77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5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565" y="709509"/>
            <a:ext cx="11449878" cy="1293028"/>
          </a:xfrm>
        </p:spPr>
        <p:txBody>
          <a:bodyPr/>
          <a:lstStyle/>
          <a:p>
            <a:pPr algn="ctr"/>
            <a:r>
              <a:rPr lang="de-LU" dirty="0"/>
              <a:t>Donnie </a:t>
            </a:r>
            <a:r>
              <a:rPr lang="de-LU" dirty="0" err="1"/>
              <a:t>darko</a:t>
            </a:r>
            <a:r>
              <a:rPr lang="de-LU" dirty="0"/>
              <a:t> – Fürchte die Dunkelheit</a:t>
            </a:r>
            <a:endParaRPr lang="de-DE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9753EF-B54D-42AF-89E5-505347DF1202}"/>
              </a:ext>
            </a:extLst>
          </p:cNvPr>
          <p:cNvSpPr txBox="1"/>
          <p:nvPr/>
        </p:nvSpPr>
        <p:spPr>
          <a:xfrm>
            <a:off x="755374" y="2398643"/>
            <a:ext cx="67453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000" b="1" dirty="0"/>
              <a:t>Genre: </a:t>
            </a:r>
            <a:r>
              <a:rPr lang="de-LU" sz="2000" dirty="0"/>
              <a:t>Drama</a:t>
            </a:r>
            <a:r>
              <a:rPr lang="de-LU" sz="2000" dirty="0" smtClean="0"/>
              <a:t>/ Thriller/ Science-Fiction</a:t>
            </a:r>
            <a:endParaRPr lang="de-LU" sz="2000" dirty="0"/>
          </a:p>
          <a:p>
            <a:r>
              <a:rPr lang="de-LU" sz="2000" b="1" dirty="0"/>
              <a:t>Land: </a:t>
            </a:r>
            <a:r>
              <a:rPr lang="de-LU" sz="2000" dirty="0" smtClean="0"/>
              <a:t>Vereinigte Staaten (USA)</a:t>
            </a:r>
            <a:endParaRPr lang="de-LU" sz="2000" dirty="0"/>
          </a:p>
          <a:p>
            <a:r>
              <a:rPr lang="de-LU" sz="2000" b="1" dirty="0"/>
              <a:t>Originalsprache: </a:t>
            </a:r>
            <a:r>
              <a:rPr lang="de-LU" sz="2000" dirty="0"/>
              <a:t>Englisch</a:t>
            </a:r>
          </a:p>
          <a:p>
            <a:r>
              <a:rPr lang="de-LU" sz="2000" b="1" dirty="0"/>
              <a:t>Erscheinungsjahr: </a:t>
            </a:r>
            <a:r>
              <a:rPr lang="de-LU" sz="2000" dirty="0"/>
              <a:t>2001</a:t>
            </a:r>
          </a:p>
          <a:p>
            <a:r>
              <a:rPr lang="de-LU" sz="2000" b="1" dirty="0"/>
              <a:t>Regie: </a:t>
            </a:r>
            <a:r>
              <a:rPr lang="de-LU" sz="2000" dirty="0"/>
              <a:t>Richard Kelly</a:t>
            </a:r>
          </a:p>
          <a:p>
            <a:r>
              <a:rPr lang="de-LU" sz="2000" b="1" dirty="0"/>
              <a:t>Musik: </a:t>
            </a:r>
            <a:r>
              <a:rPr lang="de-LU" sz="2000" dirty="0"/>
              <a:t>Michael Andrews</a:t>
            </a:r>
          </a:p>
          <a:p>
            <a:r>
              <a:rPr lang="de-LU" sz="2000" b="1" dirty="0"/>
              <a:t>Altersfreigabe: </a:t>
            </a:r>
            <a:r>
              <a:rPr lang="de-LU" sz="2000" dirty="0"/>
              <a:t>FSK 16</a:t>
            </a:r>
            <a:endParaRPr lang="de-LU" sz="2000" b="1" dirty="0"/>
          </a:p>
          <a:p>
            <a:r>
              <a:rPr lang="de-LU" sz="2000" b="1" dirty="0"/>
              <a:t>Hauptdarsteller: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LU" sz="2000" dirty="0"/>
              <a:t>Jake </a:t>
            </a:r>
            <a:r>
              <a:rPr lang="de-LU" sz="2000" dirty="0" err="1"/>
              <a:t>Gyllenhaal</a:t>
            </a:r>
            <a:r>
              <a:rPr lang="de-LU" sz="2000" dirty="0"/>
              <a:t> </a:t>
            </a:r>
            <a:r>
              <a:rPr lang="de-LU" sz="2000" dirty="0" smtClean="0"/>
              <a:t>  – </a:t>
            </a:r>
            <a:r>
              <a:rPr lang="de-LU" sz="2000" dirty="0"/>
              <a:t>Donald „Donnie“ J. Darko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LU" sz="2000" dirty="0"/>
              <a:t>Jena Malone </a:t>
            </a:r>
            <a:r>
              <a:rPr lang="de-LU" sz="2000" dirty="0" smtClean="0"/>
              <a:t>       – </a:t>
            </a:r>
            <a:r>
              <a:rPr lang="de-LU" sz="2000" dirty="0"/>
              <a:t>Gretchen Ross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LU" sz="2000" dirty="0"/>
              <a:t>Mary McDonnell </a:t>
            </a:r>
            <a:r>
              <a:rPr lang="de-LU" sz="2000" dirty="0" smtClean="0"/>
              <a:t> – </a:t>
            </a:r>
            <a:r>
              <a:rPr lang="de-LU" sz="2000" dirty="0"/>
              <a:t>Rose Darko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LU" sz="2000" dirty="0"/>
              <a:t>Holmes Osborne – Eddie Darko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LU" sz="2000" dirty="0"/>
              <a:t>James Duval </a:t>
            </a:r>
            <a:r>
              <a:rPr lang="de-LU" sz="2000" dirty="0" smtClean="0"/>
              <a:t>      – </a:t>
            </a:r>
            <a:r>
              <a:rPr lang="de-LU" sz="2000" dirty="0"/>
              <a:t>Frank </a:t>
            </a:r>
          </a:p>
          <a:p>
            <a:endParaRPr lang="de-LU" sz="2000" dirty="0"/>
          </a:p>
        </p:txBody>
      </p:sp>
    </p:spTree>
    <p:extLst>
      <p:ext uri="{BB962C8B-B14F-4D97-AF65-F5344CB8AC3E}">
        <p14:creationId xmlns:p14="http://schemas.microsoft.com/office/powerpoint/2010/main" val="18181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Ã¼r donnie darko">
            <a:extLst>
              <a:ext uri="{FF2B5EF4-FFF2-40B4-BE49-F238E27FC236}">
                <a16:creationId xmlns:a16="http://schemas.microsoft.com/office/drawing/2014/main" id="{578CAB38-FDCB-4653-B4D7-D1EA667AD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24" y="1"/>
            <a:ext cx="5354675" cy="35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08CE39-7DE4-4FBB-8C8D-E1760760CF7B}"/>
              </a:ext>
            </a:extLst>
          </p:cNvPr>
          <p:cNvSpPr txBox="1"/>
          <p:nvPr/>
        </p:nvSpPr>
        <p:spPr>
          <a:xfrm>
            <a:off x="476384" y="3161211"/>
            <a:ext cx="7805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Hauptperson heißt Donnie </a:t>
            </a:r>
            <a:r>
              <a:rPr lang="de-LU" sz="2000" dirty="0" smtClean="0"/>
              <a:t>Darko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 smtClean="0"/>
              <a:t>I</a:t>
            </a:r>
            <a:r>
              <a:rPr lang="de-LU" sz="2000" dirty="0" smtClean="0"/>
              <a:t>st </a:t>
            </a:r>
            <a:r>
              <a:rPr lang="de-LU" sz="2000" dirty="0"/>
              <a:t>intelligent und kreativ wie ein normaler 16-jähriger Teenager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Verständnisvolle Eltern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Sogar eine nette Freundin, Gretchen Ross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Aber </a:t>
            </a:r>
            <a:r>
              <a:rPr lang="de-LU" sz="2000" dirty="0" smtClean="0"/>
              <a:t>ist </a:t>
            </a:r>
            <a:r>
              <a:rPr lang="de-LU" sz="2000" dirty="0"/>
              <a:t>psychisch labil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Besser gesagt </a:t>
            </a:r>
            <a:r>
              <a:rPr lang="de-LU" sz="2000" dirty="0" smtClean="0"/>
              <a:t>er bildet sich ein </a:t>
            </a:r>
            <a:r>
              <a:rPr lang="de-LU" sz="2000" dirty="0"/>
              <a:t>Kaninchen namens </a:t>
            </a:r>
            <a:r>
              <a:rPr lang="de-LU" sz="2000" dirty="0" smtClean="0"/>
              <a:t>Frank ein</a:t>
            </a:r>
            <a:endParaRPr lang="de-L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Nachts wenn alles schläft spricht Franks sonore Stimme ihm zu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Erteilt ihm Ratschläge, die sind nur manchmal hilfreich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6F166B-BE5F-492E-8C16-B84708FE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3" y="642067"/>
            <a:ext cx="7156174" cy="1003320"/>
          </a:xfrm>
        </p:spPr>
        <p:txBody>
          <a:bodyPr>
            <a:normAutofit fontScale="90000"/>
          </a:bodyPr>
          <a:lstStyle/>
          <a:p>
            <a:pPr algn="ctr"/>
            <a:r>
              <a:rPr lang="de-LU" sz="4400" dirty="0"/>
              <a:t>Donnie Darko</a:t>
            </a:r>
            <a:r>
              <a:rPr lang="de-LU" dirty="0"/>
              <a:t/>
            </a:r>
            <a:br>
              <a:rPr lang="de-LU" dirty="0"/>
            </a:br>
            <a:endParaRPr lang="de-LU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7C2C78-308E-4F76-840C-6CA63715FA15}"/>
              </a:ext>
            </a:extLst>
          </p:cNvPr>
          <p:cNvSpPr txBox="1"/>
          <p:nvPr/>
        </p:nvSpPr>
        <p:spPr>
          <a:xfrm>
            <a:off x="662610" y="1868557"/>
            <a:ext cx="543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LU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6C2E60-C568-4A78-936A-0205AB8797FA}"/>
              </a:ext>
            </a:extLst>
          </p:cNvPr>
          <p:cNvSpPr txBox="1"/>
          <p:nvPr/>
        </p:nvSpPr>
        <p:spPr>
          <a:xfrm>
            <a:off x="331305" y="1722783"/>
            <a:ext cx="617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de-LU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9127D3F-0A5F-4E52-AD82-76E804A3D5DA}"/>
              </a:ext>
            </a:extLst>
          </p:cNvPr>
          <p:cNvSpPr txBox="1"/>
          <p:nvPr/>
        </p:nvSpPr>
        <p:spPr>
          <a:xfrm>
            <a:off x="5208106" y="1175176"/>
            <a:ext cx="2093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800" dirty="0"/>
              <a:t>Handlung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6441AB-A2F4-4542-9CB3-C8B0641B7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67230"/>
              </p:ext>
            </p:extLst>
          </p:nvPr>
        </p:nvGraphicFramePr>
        <p:xfrm>
          <a:off x="11715616" y="3571527"/>
          <a:ext cx="476384" cy="425329"/>
        </p:xfrm>
        <a:graphic>
          <a:graphicData uri="http://schemas.openxmlformats.org/drawingml/2006/table">
            <a:tbl>
              <a:tblPr/>
              <a:tblGrid>
                <a:gridCol w="476384">
                  <a:extLst>
                    <a:ext uri="{9D8B030D-6E8A-4147-A177-3AD203B41FA5}">
                      <a16:colId xmlns:a16="http://schemas.microsoft.com/office/drawing/2014/main" val="4074452763"/>
                    </a:ext>
                  </a:extLst>
                </a:gridCol>
              </a:tblGrid>
              <a:tr h="425329">
                <a:tc>
                  <a:txBody>
                    <a:bodyPr/>
                    <a:lstStyle/>
                    <a:p>
                      <a:r>
                        <a:rPr lang="lb-LU" dirty="0"/>
                        <a:t>12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32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442" y="381195"/>
            <a:ext cx="4321629" cy="1293028"/>
          </a:xfrm>
        </p:spPr>
        <p:txBody>
          <a:bodyPr/>
          <a:lstStyle/>
          <a:p>
            <a:r>
              <a:rPr lang="de-LU" dirty="0"/>
              <a:t>Donnie Darko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823863" y="138920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400" dirty="0"/>
              <a:t>Handlung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374468" y="2489172"/>
            <a:ext cx="8006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Donnie Darko wird aus Schlaf gerissen von Frank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Fordert ihn das Schlafzimmer zu verlassen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kurz </a:t>
            </a:r>
            <a:r>
              <a:rPr lang="de-LU" sz="2000" dirty="0" smtClean="0"/>
              <a:t>darauf donnert </a:t>
            </a:r>
            <a:r>
              <a:rPr lang="de-LU" sz="2000" dirty="0"/>
              <a:t>eine Flugzeugturbine durchs Hausdach in Donnies Bett </a:t>
            </a:r>
            <a:endParaRPr lang="de-L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 smtClean="0"/>
              <a:t>Er weiß ,dass Franks </a:t>
            </a:r>
            <a:r>
              <a:rPr lang="de-LU" sz="2000" dirty="0"/>
              <a:t>Prophezeiung in 28 Tagen bevorstehenden Weltuntergangs ernst nehmen soll</a:t>
            </a:r>
            <a:endParaRPr lang="de-DE" sz="2000" dirty="0"/>
          </a:p>
        </p:txBody>
      </p:sp>
      <p:pic>
        <p:nvPicPr>
          <p:cNvPr id="1028" name="Picture 4" descr="Ãhnliches Foto">
            <a:extLst>
              <a:ext uri="{FF2B5EF4-FFF2-40B4-BE49-F238E27FC236}">
                <a16:creationId xmlns:a16="http://schemas.microsoft.com/office/drawing/2014/main" id="{DEB2AEE6-E82C-4D43-92A5-ACBB39CF0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/>
          <a:stretch/>
        </p:blipFill>
        <p:spPr bwMode="auto">
          <a:xfrm>
            <a:off x="8381121" y="0"/>
            <a:ext cx="3810879" cy="22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3D57628-978E-491A-976A-CDF33B354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145658"/>
              </p:ext>
            </p:extLst>
          </p:nvPr>
        </p:nvGraphicFramePr>
        <p:xfrm>
          <a:off x="11657427" y="2270367"/>
          <a:ext cx="534573" cy="365760"/>
        </p:xfrm>
        <a:graphic>
          <a:graphicData uri="http://schemas.openxmlformats.org/drawingml/2006/table">
            <a:tbl>
              <a:tblPr/>
              <a:tblGrid>
                <a:gridCol w="534573">
                  <a:extLst>
                    <a:ext uri="{9D8B030D-6E8A-4147-A177-3AD203B41FA5}">
                      <a16:colId xmlns:a16="http://schemas.microsoft.com/office/drawing/2014/main" val="2778608118"/>
                    </a:ext>
                  </a:extLst>
                </a:gridCol>
              </a:tblGrid>
              <a:tr h="282721">
                <a:tc>
                  <a:txBody>
                    <a:bodyPr/>
                    <a:lstStyle/>
                    <a:p>
                      <a:r>
                        <a:rPr lang="lb-LU" dirty="0"/>
                        <a:t>13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366915"/>
                  </a:ext>
                </a:extLst>
              </a:tr>
            </a:tbl>
          </a:graphicData>
        </a:graphic>
      </p:graphicFrame>
      <p:pic>
        <p:nvPicPr>
          <p:cNvPr id="1030" name="Picture 6" descr="Bildergebnis fÃ¼r donnie darko">
            <a:extLst>
              <a:ext uri="{FF2B5EF4-FFF2-40B4-BE49-F238E27FC236}">
                <a16:creationId xmlns:a16="http://schemas.microsoft.com/office/drawing/2014/main" id="{3ECCB62B-CC79-4024-B554-DBE40D35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16" y="3069881"/>
            <a:ext cx="3772684" cy="37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97FDB2E-5487-4ADA-AD55-BA8D949C5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016553"/>
              </p:ext>
            </p:extLst>
          </p:nvPr>
        </p:nvGraphicFramePr>
        <p:xfrm>
          <a:off x="11657426" y="2672862"/>
          <a:ext cx="511127" cy="393895"/>
        </p:xfrm>
        <a:graphic>
          <a:graphicData uri="http://schemas.openxmlformats.org/drawingml/2006/table">
            <a:tbl>
              <a:tblPr/>
              <a:tblGrid>
                <a:gridCol w="511127">
                  <a:extLst>
                    <a:ext uri="{9D8B030D-6E8A-4147-A177-3AD203B41FA5}">
                      <a16:colId xmlns:a16="http://schemas.microsoft.com/office/drawing/2014/main" val="990164853"/>
                    </a:ext>
                  </a:extLst>
                </a:gridCol>
              </a:tblGrid>
              <a:tr h="393895">
                <a:tc>
                  <a:txBody>
                    <a:bodyPr/>
                    <a:lstStyle/>
                    <a:p>
                      <a:r>
                        <a:rPr lang="lb-LU" dirty="0"/>
                        <a:t>14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656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48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ldergebnis fÃ¼r donnie darko">
            <a:extLst>
              <a:ext uri="{FF2B5EF4-FFF2-40B4-BE49-F238E27FC236}">
                <a16:creationId xmlns:a16="http://schemas.microsoft.com/office/drawing/2014/main" id="{C87BE9E0-FD5A-4D05-8A0C-B9586D129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489" y="2828521"/>
            <a:ext cx="3113511" cy="40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36D9010-A232-4FCB-9DFF-97B97633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58356"/>
            <a:ext cx="8610600" cy="1293028"/>
          </a:xfrm>
        </p:spPr>
        <p:txBody>
          <a:bodyPr/>
          <a:lstStyle/>
          <a:p>
            <a:pPr algn="ctr"/>
            <a:r>
              <a:rPr lang="de-LU" dirty="0"/>
              <a:t>Donnie Darko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33B449-6378-4CD4-8A49-E0544FEB5BF0}"/>
              </a:ext>
            </a:extLst>
          </p:cNvPr>
          <p:cNvSpPr txBox="1"/>
          <p:nvPr/>
        </p:nvSpPr>
        <p:spPr>
          <a:xfrm>
            <a:off x="5290056" y="1457983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800" dirty="0"/>
              <a:t>Frank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075260-5BAB-4C31-A417-6D9F01D22433}"/>
              </a:ext>
            </a:extLst>
          </p:cNvPr>
          <p:cNvSpPr txBox="1"/>
          <p:nvPr/>
        </p:nvSpPr>
        <p:spPr>
          <a:xfrm>
            <a:off x="491952" y="2609740"/>
            <a:ext cx="845963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000" dirty="0"/>
              <a:t>sein eingebildetes Kaninchen: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3 Meter groß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sieht ziemlich dämonisches aus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namens „ Frank“</a:t>
            </a:r>
          </a:p>
          <a:p>
            <a:r>
              <a:rPr lang="de-LU" sz="2000" dirty="0"/>
              <a:t>Der Schauspieler James Duval spielt die Rolle von Frank</a:t>
            </a:r>
          </a:p>
          <a:p>
            <a:r>
              <a:rPr lang="de-LU" sz="2000" dirty="0"/>
              <a:t>James Duval: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10. September 1972 geboren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In Detroit, Michigan, USA geboren</a:t>
            </a:r>
          </a:p>
          <a:p>
            <a:endParaRPr lang="de-L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L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LU" sz="2200" dirty="0"/>
          </a:p>
        </p:txBody>
      </p:sp>
      <p:pic>
        <p:nvPicPr>
          <p:cNvPr id="12" name="Elemento grafico 11" descr="Freccia linea: diritta">
            <a:extLst>
              <a:ext uri="{FF2B5EF4-FFF2-40B4-BE49-F238E27FC236}">
                <a16:creationId xmlns:a16="http://schemas.microsoft.com/office/drawing/2014/main" id="{2E9CC3D2-367A-4F1D-A2F0-CCCAEAB39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9309323">
            <a:off x="7700133" y="4097837"/>
            <a:ext cx="2187495" cy="1642118"/>
          </a:xfrm>
          <a:prstGeom prst="rect">
            <a:avLst/>
          </a:prstGeom>
        </p:spPr>
      </p:pic>
      <p:pic>
        <p:nvPicPr>
          <p:cNvPr id="1026" name="Picture 2" descr="Bildergebnis fÃ¼r james duval">
            <a:extLst>
              <a:ext uri="{FF2B5EF4-FFF2-40B4-BE49-F238E27FC236}">
                <a16:creationId xmlns:a16="http://schemas.microsoft.com/office/drawing/2014/main" id="{26D9D0C7-4C69-434F-90BF-19FED201C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898" y="0"/>
            <a:ext cx="2709102" cy="23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Elemento grafico 13" descr="Freccia linea: diritta">
            <a:extLst>
              <a:ext uri="{FF2B5EF4-FFF2-40B4-BE49-F238E27FC236}">
                <a16:creationId xmlns:a16="http://schemas.microsoft.com/office/drawing/2014/main" id="{57CDF728-BD6A-4725-B2E3-4C7001ED3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8972556">
            <a:off x="8158048" y="1465469"/>
            <a:ext cx="1291753" cy="121524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72E693-5F66-4E8A-BCC0-B022C62B9D39}"/>
              </a:ext>
            </a:extLst>
          </p:cNvPr>
          <p:cNvSpPr txBox="1"/>
          <p:nvPr/>
        </p:nvSpPr>
        <p:spPr>
          <a:xfrm>
            <a:off x="7168830" y="2372949"/>
            <a:ext cx="202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/>
              <a:t>James Duval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2113C9B-5F45-499B-AC86-5255F227300C}"/>
              </a:ext>
            </a:extLst>
          </p:cNvPr>
          <p:cNvSpPr txBox="1"/>
          <p:nvPr/>
        </p:nvSpPr>
        <p:spPr>
          <a:xfrm>
            <a:off x="5528347" y="5708906"/>
            <a:ext cx="361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/>
              <a:t>Sein eingebildetes Kaninchen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CAEEC7E4-48C6-4C7F-8902-459A62497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86989"/>
              </p:ext>
            </p:extLst>
          </p:nvPr>
        </p:nvGraphicFramePr>
        <p:xfrm>
          <a:off x="8951586" y="1"/>
          <a:ext cx="530039" cy="390734"/>
        </p:xfrm>
        <a:graphic>
          <a:graphicData uri="http://schemas.openxmlformats.org/drawingml/2006/table">
            <a:tbl>
              <a:tblPr/>
              <a:tblGrid>
                <a:gridCol w="530039">
                  <a:extLst>
                    <a:ext uri="{9D8B030D-6E8A-4147-A177-3AD203B41FA5}">
                      <a16:colId xmlns:a16="http://schemas.microsoft.com/office/drawing/2014/main" val="708058331"/>
                    </a:ext>
                  </a:extLst>
                </a:gridCol>
              </a:tblGrid>
              <a:tr h="390734">
                <a:tc>
                  <a:txBody>
                    <a:bodyPr/>
                    <a:lstStyle/>
                    <a:p>
                      <a:r>
                        <a:rPr lang="lb-LU" dirty="0"/>
                        <a:t>17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809440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91005BD-7C57-447E-8570-40560B248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166630"/>
              </p:ext>
            </p:extLst>
          </p:nvPr>
        </p:nvGraphicFramePr>
        <p:xfrm>
          <a:off x="11700048" y="2372948"/>
          <a:ext cx="491952" cy="412453"/>
        </p:xfrm>
        <a:graphic>
          <a:graphicData uri="http://schemas.openxmlformats.org/drawingml/2006/table">
            <a:tbl>
              <a:tblPr/>
              <a:tblGrid>
                <a:gridCol w="491952">
                  <a:extLst>
                    <a:ext uri="{9D8B030D-6E8A-4147-A177-3AD203B41FA5}">
                      <a16:colId xmlns:a16="http://schemas.microsoft.com/office/drawing/2014/main" val="312525792"/>
                    </a:ext>
                  </a:extLst>
                </a:gridCol>
              </a:tblGrid>
              <a:tr h="412453">
                <a:tc>
                  <a:txBody>
                    <a:bodyPr/>
                    <a:lstStyle/>
                    <a:p>
                      <a:r>
                        <a:rPr lang="lb-LU" dirty="0"/>
                        <a:t>18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3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98F9E-E341-49F4-80A3-7846440B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69" y="410817"/>
            <a:ext cx="4257261" cy="1487558"/>
          </a:xfrm>
        </p:spPr>
        <p:txBody>
          <a:bodyPr/>
          <a:lstStyle/>
          <a:p>
            <a:pPr algn="ctr"/>
            <a:r>
              <a:rPr lang="de-LU" dirty="0"/>
              <a:t>Donnie Darko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1E6865-40AE-4149-BE46-83695292CA31}"/>
              </a:ext>
            </a:extLst>
          </p:cNvPr>
          <p:cNvSpPr txBox="1"/>
          <p:nvPr/>
        </p:nvSpPr>
        <p:spPr>
          <a:xfrm>
            <a:off x="2571311" y="2366899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800" dirty="0"/>
              <a:t>Gretchen</a:t>
            </a:r>
            <a:r>
              <a:rPr lang="de-LU" dirty="0"/>
              <a:t> </a:t>
            </a:r>
            <a:r>
              <a:rPr lang="de-LU" sz="2800" dirty="0"/>
              <a:t>Ross</a:t>
            </a:r>
          </a:p>
        </p:txBody>
      </p:sp>
      <p:pic>
        <p:nvPicPr>
          <p:cNvPr id="2050" name="Picture 2" descr="https://upload.wikimedia.org/wikipedia/commons/1/13/Jena_Malone_Deauville.jpg">
            <a:extLst>
              <a:ext uri="{FF2B5EF4-FFF2-40B4-BE49-F238E27FC236}">
                <a16:creationId xmlns:a16="http://schemas.microsoft.com/office/drawing/2014/main" id="{E7C5F695-CE59-4412-AF27-D5C5DD985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7"/>
          <a:stretch/>
        </p:blipFill>
        <p:spPr bwMode="auto">
          <a:xfrm>
            <a:off x="-1940" y="-13253"/>
            <a:ext cx="2279374" cy="30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D852D7-8BF0-431E-99C2-6818A89FD6AE}"/>
              </a:ext>
            </a:extLst>
          </p:cNvPr>
          <p:cNvSpPr txBox="1"/>
          <p:nvPr/>
        </p:nvSpPr>
        <p:spPr>
          <a:xfrm>
            <a:off x="463832" y="3552209"/>
            <a:ext cx="551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Gretchen Ross wird von Jena Malone gespielt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Gretchen ist Donnies Freundin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21. November 1984 geboren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 in Sparks, Nevada geboren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17E77C3-62E8-47C3-BCF2-35748204AA0D}"/>
              </a:ext>
            </a:extLst>
          </p:cNvPr>
          <p:cNvCxnSpPr>
            <a:cxnSpLocks/>
          </p:cNvCxnSpPr>
          <p:nvPr/>
        </p:nvCxnSpPr>
        <p:spPr>
          <a:xfrm>
            <a:off x="5976731" y="2487154"/>
            <a:ext cx="0" cy="285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0B73CD-D7DB-4077-850E-3435B82799A1}"/>
              </a:ext>
            </a:extLst>
          </p:cNvPr>
          <p:cNvSpPr txBox="1"/>
          <p:nvPr/>
        </p:nvSpPr>
        <p:spPr>
          <a:xfrm>
            <a:off x="7325182" y="2366899"/>
            <a:ext cx="256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800" dirty="0"/>
              <a:t>Donnie Darko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25E01A-92B5-4A65-8B1B-2B1286F9145B}"/>
              </a:ext>
            </a:extLst>
          </p:cNvPr>
          <p:cNvSpPr txBox="1"/>
          <p:nvPr/>
        </p:nvSpPr>
        <p:spPr>
          <a:xfrm>
            <a:off x="6162263" y="3429000"/>
            <a:ext cx="5420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Donnie Darko wird von Jake </a:t>
            </a:r>
            <a:r>
              <a:rPr lang="de-LU" sz="2000" dirty="0" err="1"/>
              <a:t>Gyllenhaal</a:t>
            </a:r>
            <a:r>
              <a:rPr lang="de-LU" sz="2000" dirty="0"/>
              <a:t> gespielt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Er ist der Hauptdarsteller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19. Dezember 1980 geboren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In Los Angeles, Kalifornien geboren</a:t>
            </a:r>
          </a:p>
        </p:txBody>
      </p:sp>
      <p:pic>
        <p:nvPicPr>
          <p:cNvPr id="2052" name="Picture 4" descr="https://upload.wikimedia.org/wikipedia/commons/d/d6/Jake_Gyllenhaal_Cannes_2015.jpg">
            <a:extLst>
              <a:ext uri="{FF2B5EF4-FFF2-40B4-BE49-F238E27FC236}">
                <a16:creationId xmlns:a16="http://schemas.microsoft.com/office/drawing/2014/main" id="{E380300E-448C-4505-8C01-44DB7BD4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396" y="0"/>
            <a:ext cx="2255604" cy="31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3E22203-DBA1-4AD2-8810-B6316DCAA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55703"/>
              </p:ext>
            </p:extLst>
          </p:nvPr>
        </p:nvGraphicFramePr>
        <p:xfrm>
          <a:off x="0" y="0"/>
          <a:ext cx="492370" cy="523220"/>
        </p:xfrm>
        <a:graphic>
          <a:graphicData uri="http://schemas.openxmlformats.org/drawingml/2006/table">
            <a:tbl>
              <a:tblPr/>
              <a:tblGrid>
                <a:gridCol w="492370">
                  <a:extLst>
                    <a:ext uri="{9D8B030D-6E8A-4147-A177-3AD203B41FA5}">
                      <a16:colId xmlns:a16="http://schemas.microsoft.com/office/drawing/2014/main" val="4248532106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r>
                        <a:rPr lang="lb-LU" dirty="0"/>
                        <a:t>15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947428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053647B-8E10-44C7-886C-A485ED71C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03424"/>
              </p:ext>
            </p:extLst>
          </p:nvPr>
        </p:nvGraphicFramePr>
        <p:xfrm>
          <a:off x="11689573" y="0"/>
          <a:ext cx="502427" cy="562707"/>
        </p:xfrm>
        <a:graphic>
          <a:graphicData uri="http://schemas.openxmlformats.org/drawingml/2006/table">
            <a:tbl>
              <a:tblPr/>
              <a:tblGrid>
                <a:gridCol w="502427">
                  <a:extLst>
                    <a:ext uri="{9D8B030D-6E8A-4147-A177-3AD203B41FA5}">
                      <a16:colId xmlns:a16="http://schemas.microsoft.com/office/drawing/2014/main" val="1398800425"/>
                    </a:ext>
                  </a:extLst>
                </a:gridCol>
              </a:tblGrid>
              <a:tr h="562707">
                <a:tc>
                  <a:txBody>
                    <a:bodyPr/>
                    <a:lstStyle/>
                    <a:p>
                      <a:r>
                        <a:rPr lang="lb-LU" dirty="0"/>
                        <a:t>16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93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052697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634B4-24B5-4781-94DB-0E612DF4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526" y="585415"/>
            <a:ext cx="4363329" cy="817852"/>
          </a:xfrm>
        </p:spPr>
        <p:txBody>
          <a:bodyPr/>
          <a:lstStyle/>
          <a:p>
            <a:pPr algn="ctr"/>
            <a:r>
              <a:rPr lang="de-LU" dirty="0"/>
              <a:t>Donnie Darko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FA282E-A9FE-431E-9E60-C04BE767DAC9}"/>
              </a:ext>
            </a:extLst>
          </p:cNvPr>
          <p:cNvSpPr txBox="1"/>
          <p:nvPr/>
        </p:nvSpPr>
        <p:spPr>
          <a:xfrm>
            <a:off x="5127474" y="1403267"/>
            <a:ext cx="139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3600" dirty="0"/>
              <a:t>Musik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7DFB4E-20EF-4D2F-B866-DC267A1A5AF6}"/>
              </a:ext>
            </a:extLst>
          </p:cNvPr>
          <p:cNvSpPr txBox="1"/>
          <p:nvPr/>
        </p:nvSpPr>
        <p:spPr>
          <a:xfrm>
            <a:off x="478301" y="2574388"/>
            <a:ext cx="10693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000" dirty="0"/>
              <a:t>Soundtrack zum Film wurde Laufe Jahres 2002 veröffentlicht</a:t>
            </a:r>
          </a:p>
          <a:p>
            <a:r>
              <a:rPr lang="de-LU" sz="2000" dirty="0"/>
              <a:t> Neben Soundtrack folgende Songs zu hören:</a:t>
            </a:r>
          </a:p>
          <a:p>
            <a:pPr marL="342900" indent="-342900">
              <a:buAutoNum type="arabicPeriod"/>
            </a:pPr>
            <a:r>
              <a:rPr lang="de-LU" sz="2000" dirty="0"/>
              <a:t>Head Over Heels – </a:t>
            </a:r>
            <a:r>
              <a:rPr lang="de-L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Tears </a:t>
            </a:r>
            <a:r>
              <a:rPr lang="de-L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L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L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Fears</a:t>
            </a:r>
            <a:endParaRPr lang="de-L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de-LU" sz="2000" dirty="0"/>
              <a:t>Notorious – </a:t>
            </a:r>
            <a:r>
              <a:rPr lang="de-LU" sz="2000" b="1" dirty="0"/>
              <a:t>Duran </a:t>
            </a:r>
            <a:r>
              <a:rPr lang="de-LU" sz="2000" b="1" dirty="0" err="1"/>
              <a:t>Duran</a:t>
            </a:r>
            <a:endParaRPr lang="de-LU" sz="2000" dirty="0"/>
          </a:p>
          <a:p>
            <a:pPr marL="342900" indent="-342900">
              <a:buAutoNum type="arabicPeriod"/>
            </a:pPr>
            <a:r>
              <a:rPr lang="de-LU" sz="2000" dirty="0" err="1"/>
              <a:t>Under</a:t>
            </a:r>
            <a:r>
              <a:rPr lang="de-LU" sz="2000" dirty="0"/>
              <a:t> </a:t>
            </a:r>
            <a:r>
              <a:rPr lang="de-LU" sz="2000" dirty="0" err="1"/>
              <a:t>the</a:t>
            </a:r>
            <a:r>
              <a:rPr lang="de-LU" sz="2000" dirty="0"/>
              <a:t> Milky Way – </a:t>
            </a:r>
            <a:r>
              <a:rPr lang="de-LU" sz="2000" b="1" dirty="0"/>
              <a:t>The Church</a:t>
            </a:r>
          </a:p>
          <a:p>
            <a:pPr marL="342900" indent="-342900">
              <a:buAutoNum type="arabicPeriod"/>
            </a:pPr>
            <a:r>
              <a:rPr lang="de-LU" sz="2000" dirty="0"/>
              <a:t>Love Will </a:t>
            </a:r>
            <a:r>
              <a:rPr lang="de-LU" sz="2000" dirty="0" err="1"/>
              <a:t>Tear</a:t>
            </a:r>
            <a:r>
              <a:rPr lang="de-LU" sz="2000" dirty="0"/>
              <a:t> </a:t>
            </a:r>
            <a:r>
              <a:rPr lang="de-LU" sz="2000" dirty="0" err="1"/>
              <a:t>Us</a:t>
            </a:r>
            <a:r>
              <a:rPr lang="de-LU" sz="2000" dirty="0"/>
              <a:t> Apart – </a:t>
            </a:r>
            <a:r>
              <a:rPr lang="de-LU" sz="2000" b="1" dirty="0"/>
              <a:t>Joy Division</a:t>
            </a:r>
          </a:p>
          <a:p>
            <a:pPr marL="342900" indent="-342900">
              <a:buAutoNum type="arabicPeriod"/>
            </a:pPr>
            <a:r>
              <a:rPr lang="de-LU" sz="2000" dirty="0"/>
              <a:t>The Killing Moon – </a:t>
            </a:r>
            <a:r>
              <a:rPr lang="de-LU" sz="2000" b="1" dirty="0"/>
              <a:t>Echo &amp; The </a:t>
            </a:r>
            <a:r>
              <a:rPr lang="de-LU" sz="2000" b="1" dirty="0" err="1"/>
              <a:t>Bunnymen</a:t>
            </a:r>
            <a:endParaRPr lang="de-LU" sz="2000" b="1" dirty="0"/>
          </a:p>
          <a:p>
            <a:r>
              <a:rPr lang="de-LU" sz="2000" dirty="0"/>
              <a:t>Am Ende läuft noch die Coverversion von </a:t>
            </a:r>
            <a:r>
              <a:rPr lang="de-LU" sz="2000" dirty="0" err="1"/>
              <a:t>Mad</a:t>
            </a:r>
            <a:r>
              <a:rPr lang="de-LU" sz="2000" dirty="0"/>
              <a:t> World</a:t>
            </a:r>
          </a:p>
          <a:p>
            <a:r>
              <a:rPr lang="de-L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506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3D049-3D24-41CB-8BB9-938763C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209" y="565590"/>
            <a:ext cx="4194313" cy="1293028"/>
          </a:xfrm>
        </p:spPr>
        <p:txBody>
          <a:bodyPr/>
          <a:lstStyle/>
          <a:p>
            <a:pPr algn="ctr"/>
            <a:r>
              <a:rPr lang="de-LU" dirty="0"/>
              <a:t>Donnie Darko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17431F-A929-492C-8011-824BE28B57D1}"/>
              </a:ext>
            </a:extLst>
          </p:cNvPr>
          <p:cNvSpPr txBox="1"/>
          <p:nvPr/>
        </p:nvSpPr>
        <p:spPr>
          <a:xfrm>
            <a:off x="4920404" y="1535452"/>
            <a:ext cx="14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3600" dirty="0"/>
              <a:t>Musik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D9FA19-DFC8-4D41-9DDD-DF5900F76670}"/>
              </a:ext>
            </a:extLst>
          </p:cNvPr>
          <p:cNvSpPr txBox="1"/>
          <p:nvPr/>
        </p:nvSpPr>
        <p:spPr>
          <a:xfrm>
            <a:off x="288725" y="2976881"/>
            <a:ext cx="7757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000" dirty="0"/>
              <a:t>Bei der Direktors-Cut-Version: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Never </a:t>
            </a:r>
            <a:r>
              <a:rPr lang="de-LU" sz="2000" dirty="0" err="1"/>
              <a:t>Tear</a:t>
            </a:r>
            <a:r>
              <a:rPr lang="de-LU" sz="2000" dirty="0"/>
              <a:t> </a:t>
            </a:r>
            <a:r>
              <a:rPr lang="de-LU" sz="2000" dirty="0" err="1"/>
              <a:t>Us</a:t>
            </a:r>
            <a:r>
              <a:rPr lang="de-LU" sz="2000" dirty="0"/>
              <a:t> Apart von INXS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die Songs „</a:t>
            </a:r>
            <a:r>
              <a:rPr lang="de-LU" sz="2000" dirty="0" err="1"/>
              <a:t>Under</a:t>
            </a:r>
            <a:r>
              <a:rPr lang="de-LU" sz="2000" dirty="0"/>
              <a:t> </a:t>
            </a:r>
            <a:r>
              <a:rPr lang="de-LU" sz="2000" dirty="0" err="1"/>
              <a:t>the</a:t>
            </a:r>
            <a:r>
              <a:rPr lang="de-LU" sz="2000" dirty="0"/>
              <a:t> </a:t>
            </a:r>
            <a:r>
              <a:rPr lang="de-LU" sz="2000" dirty="0" err="1"/>
              <a:t>Milky</a:t>
            </a:r>
            <a:r>
              <a:rPr lang="de-LU" sz="2000" dirty="0"/>
              <a:t> Way“ und „The Killing Moon“ werden ursprünglichen Filmversion anderen Stellen Hintergrundmusik verwendet.</a:t>
            </a:r>
          </a:p>
        </p:txBody>
      </p:sp>
    </p:spTree>
    <p:extLst>
      <p:ext uri="{BB962C8B-B14F-4D97-AF65-F5344CB8AC3E}">
        <p14:creationId xmlns:p14="http://schemas.microsoft.com/office/powerpoint/2010/main" val="233394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ildergebnis fÃ¼r musik noten">
            <a:extLst>
              <a:ext uri="{FF2B5EF4-FFF2-40B4-BE49-F238E27FC236}">
                <a16:creationId xmlns:a16="http://schemas.microsoft.com/office/drawing/2014/main" id="{9EB7E7F1-4469-45E4-9214-8694CE76C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992632">
            <a:off x="4029245" y="3308700"/>
            <a:ext cx="3830202" cy="929434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AR BLANCA" panose="02000000000000000000" pitchFamily="2" charset="0"/>
              </a:rPr>
              <a:t>Mad world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7249D7A-05D3-4251-9B29-D6CC0F4A5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29694"/>
              </p:ext>
            </p:extLst>
          </p:nvPr>
        </p:nvGraphicFramePr>
        <p:xfrm>
          <a:off x="1" y="6464104"/>
          <a:ext cx="478302" cy="393896"/>
        </p:xfrm>
        <a:graphic>
          <a:graphicData uri="http://schemas.openxmlformats.org/drawingml/2006/table">
            <a:tbl>
              <a:tblPr/>
              <a:tblGrid>
                <a:gridCol w="478302">
                  <a:extLst>
                    <a:ext uri="{9D8B030D-6E8A-4147-A177-3AD203B41FA5}">
                      <a16:colId xmlns:a16="http://schemas.microsoft.com/office/drawing/2014/main" val="206107912"/>
                    </a:ext>
                  </a:extLst>
                </a:gridCol>
              </a:tblGrid>
              <a:tr h="393896">
                <a:tc>
                  <a:txBody>
                    <a:bodyPr/>
                    <a:lstStyle/>
                    <a:p>
                      <a:r>
                        <a:rPr lang="lb-LU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de-L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80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62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AA273-EE75-4178-8AF6-B700C638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LU"/>
          </a:p>
        </p:txBody>
      </p:sp>
      <p:pic>
        <p:nvPicPr>
          <p:cNvPr id="3" name="Elementi multimediali online 2" title="Donnie Darko Trailer (Deutsch)">
            <a:hlinkClick r:id="" action="ppaction://media"/>
            <a:extLst>
              <a:ext uri="{FF2B5EF4-FFF2-40B4-BE49-F238E27FC236}">
                <a16:creationId xmlns:a16="http://schemas.microsoft.com/office/drawing/2014/main" id="{2F5BFFE6-A74C-4ADC-94B2-49F57664BFC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429" y="0"/>
            <a:ext cx="8610600" cy="670176"/>
          </a:xfrm>
        </p:spPr>
        <p:txBody>
          <a:bodyPr/>
          <a:lstStyle/>
          <a:p>
            <a:pPr algn="ctr"/>
            <a:r>
              <a:rPr lang="de-LU" dirty="0"/>
              <a:t>Links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70176"/>
            <a:ext cx="12192000" cy="61878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7200" dirty="0"/>
              <a:t>1 </a:t>
            </a:r>
            <a:r>
              <a:rPr lang="de-DE" sz="7200" dirty="0">
                <a:hlinkClick r:id="rId2"/>
              </a:rPr>
              <a:t>https://cdn2.thelineofbestfit.com/images/made/images/remote/http_cdn2.thelineofbestfit.com/media/2013/10/Tears-For-Fears-The-Hurting-30th-Anniversary-Edition_1200_1200.jpg</a:t>
            </a:r>
            <a:r>
              <a:rPr lang="de-DE" sz="7200" dirty="0"/>
              <a:t> </a:t>
            </a:r>
          </a:p>
          <a:p>
            <a:pPr marL="0" indent="0">
              <a:buNone/>
            </a:pPr>
            <a:r>
              <a:rPr lang="de-DE" sz="7200" dirty="0"/>
              <a:t>2</a:t>
            </a:r>
            <a:r>
              <a:rPr lang="de-LU" sz="7200" dirty="0">
                <a:hlinkClick r:id="rId3"/>
              </a:rPr>
              <a:t>https://i.pinimg.com/originals/d3/73/b3/d373b3d438066f7bcadeaa9908fbe0d6.jpg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3 </a:t>
            </a:r>
            <a:r>
              <a:rPr lang="de-LU" sz="7200" dirty="0">
                <a:hlinkClick r:id="rId4"/>
              </a:rPr>
              <a:t>https://nanquick.files.wordpress.com/2012/12/mapsouthernengland.jpg?w=9305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4 </a:t>
            </a:r>
            <a:r>
              <a:rPr lang="de-LU" sz="7200" dirty="0">
                <a:hlinkClick r:id="rId5"/>
              </a:rPr>
              <a:t>https://upload.wikimedia.org/wikipedia/commons/thumb/9/9f/Red-circle.svg/1024px-Red-circle.svg.png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5  </a:t>
            </a:r>
            <a:r>
              <a:rPr lang="de-LU" sz="7200" dirty="0">
                <a:hlinkClick r:id="rId6"/>
              </a:rPr>
              <a:t>https://i.pinimg.com/736x/da/a3/bf/daa3bf7551eddaa4037ce92557a39304.jpg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6 </a:t>
            </a:r>
            <a:r>
              <a:rPr lang="de-LU" sz="7200" dirty="0">
                <a:hlinkClick r:id="rId7"/>
              </a:rPr>
              <a:t>http://media.gettyimages.com/photos/singerbass-player-curt-smith-of-tears-for-fears-performs-onstage-on-picture-id477964306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7 </a:t>
            </a:r>
            <a:r>
              <a:rPr lang="de-LU" sz="7200" dirty="0">
                <a:hlinkClick r:id="rId8"/>
              </a:rPr>
              <a:t>https://kelvinhayesofficial.files.wordpress.com/2014/03/4-manny-elias.jpeg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8 </a:t>
            </a:r>
            <a:r>
              <a:rPr lang="de-LU" sz="7200" dirty="0">
                <a:hlinkClick r:id="rId9"/>
              </a:rPr>
              <a:t>https://twitter.com/tearsforfearsbr/status/571706700362862592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9 </a:t>
            </a:r>
            <a:r>
              <a:rPr lang="de-LU" sz="7200" dirty="0">
                <a:hlinkClick r:id="rId10"/>
              </a:rPr>
              <a:t>http://4.bp.blogspot.com/-359ZcY6gXyY/T_CX96z6KII/AAAAAAAAIPA/mqe3CP6r8xM/s1600/raoul.jpg</a:t>
            </a:r>
            <a:r>
              <a:rPr lang="de-LU" sz="7200" dirty="0"/>
              <a:t> </a:t>
            </a:r>
          </a:p>
          <a:p>
            <a:pPr marL="0" indent="0">
              <a:buNone/>
            </a:pPr>
            <a:r>
              <a:rPr lang="de-LU" sz="7200" dirty="0"/>
              <a:t>10 </a:t>
            </a:r>
            <a:r>
              <a:rPr lang="de-LU" sz="7200" dirty="0">
                <a:hlinkClick r:id="rId11"/>
              </a:rPr>
              <a:t>https://de.wikipedia.org/wiki/Curt_Smith#/media/Datei:Curt_Smith_08.jpg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11 </a:t>
            </a:r>
            <a:r>
              <a:rPr lang="de-LU" sz="7200" dirty="0">
                <a:hlinkClick r:id="rId12"/>
              </a:rPr>
              <a:t>https://de.depositphotos.com/vector-images/filmstreifen-st600.html?qview=6689953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12 </a:t>
            </a:r>
            <a:r>
              <a:rPr lang="de-LU" sz="7200" dirty="0">
                <a:hlinkClick r:id="rId13"/>
              </a:rPr>
              <a:t>https://thisisafterword.wordpress.com/2013/10/05/donnie-darko-fate-and-meaning-down-the-rabbit-hole/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13 </a:t>
            </a:r>
            <a:r>
              <a:rPr lang="de-LU" sz="7200" dirty="0">
                <a:hlinkClick r:id="rId14"/>
              </a:rPr>
              <a:t>https://foros.fotech.cl/index.php?/topic/312055-juegos-%C2%BFa-qu%C3%A9-pel%C3%ADcula-pertenece-este-objeto/&amp;page=4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14</a:t>
            </a:r>
            <a:r>
              <a:rPr lang="de-LU" sz="7200" dirty="0">
                <a:hlinkClick r:id="rId15"/>
              </a:rPr>
              <a:t>https://www.lolacamisetas.com/en/676-donnie-darko-tshirt-rabbit-wake-up.html#/25-style-short_sleeve/67-genre-men/37-size-s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15 </a:t>
            </a:r>
            <a:r>
              <a:rPr lang="de-LU" sz="7200" dirty="0">
                <a:hlinkClick r:id="rId16"/>
              </a:rPr>
              <a:t> https://de.wikipedia.org/wiki/Jena_Malone#/media/Datei:Jena_Malone_Deauville.jpg</a:t>
            </a:r>
            <a:endParaRPr lang="de-LU" sz="7200" dirty="0"/>
          </a:p>
          <a:p>
            <a:pPr marL="0" indent="0">
              <a:buNone/>
            </a:pPr>
            <a:r>
              <a:rPr lang="de-LU" sz="7200" dirty="0"/>
              <a:t>16</a:t>
            </a:r>
            <a:r>
              <a:rPr lang="de-LU" sz="7200" dirty="0">
                <a:hlinkClick r:id="rId17"/>
              </a:rPr>
              <a:t> https://de.wikipedia.org/wiki/Jake_Gyllenhaal#/media/Datei:Jake_Gyllenhaal_Cannes_2015.jpg</a:t>
            </a:r>
            <a:r>
              <a:rPr lang="de-LU" sz="7200" dirty="0"/>
              <a:t> </a:t>
            </a:r>
          </a:p>
          <a:p>
            <a:pPr marL="0" indent="0">
              <a:buNone/>
            </a:pPr>
            <a:r>
              <a:rPr lang="de-LU" sz="7200" dirty="0"/>
              <a:t> </a:t>
            </a:r>
            <a:endParaRPr lang="de-DE" sz="7200" dirty="0"/>
          </a:p>
          <a:p>
            <a:pPr marL="0" indent="0">
              <a:buNone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58235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44D216-06B9-4331-8434-659FDA0B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170" y="0"/>
            <a:ext cx="1911626" cy="785192"/>
          </a:xfrm>
        </p:spPr>
        <p:txBody>
          <a:bodyPr/>
          <a:lstStyle/>
          <a:p>
            <a:pPr algn="ctr"/>
            <a:r>
              <a:rPr lang="de-LU" dirty="0"/>
              <a:t>links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E88E70-B482-4054-9BD7-07D02B4CB0B6}"/>
              </a:ext>
            </a:extLst>
          </p:cNvPr>
          <p:cNvSpPr txBox="1"/>
          <p:nvPr/>
        </p:nvSpPr>
        <p:spPr>
          <a:xfrm>
            <a:off x="0" y="980661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/>
              <a:t>17 </a:t>
            </a:r>
            <a:r>
              <a:rPr lang="de-LU" dirty="0">
                <a:hlinkClick r:id="rId2"/>
              </a:rPr>
              <a:t>http://coolspotters.com/actors/james-duval</a:t>
            </a:r>
            <a:endParaRPr lang="de-LU" dirty="0"/>
          </a:p>
          <a:p>
            <a:pPr marL="342900" indent="-342900">
              <a:buAutoNum type="arabicPlain" startAt="18"/>
            </a:pPr>
            <a:r>
              <a:rPr lang="de-LU" dirty="0">
                <a:hlinkClick r:id="rId3"/>
              </a:rPr>
              <a:t>https://www.amazon.com/Donnie-Darko-4-Disc-Limited-Blu-ray/dp/B01MR6PZGO</a:t>
            </a:r>
            <a:endParaRPr lang="de-LU" dirty="0"/>
          </a:p>
          <a:p>
            <a:r>
              <a:rPr lang="de-LU" dirty="0"/>
              <a:t>20 </a:t>
            </a:r>
            <a:r>
              <a:rPr lang="de-LU" dirty="0">
                <a:hlinkClick r:id="rId4"/>
              </a:rPr>
              <a:t>http://images4.fanpop.com/image/photos/16800000/Donnie-Darko-Quote-donnie-darko-16809971-1280-800.jpg</a:t>
            </a:r>
            <a:endParaRPr lang="de-LU" dirty="0"/>
          </a:p>
          <a:p>
            <a:r>
              <a:rPr lang="de-LU" dirty="0"/>
              <a:t>21 </a:t>
            </a:r>
            <a:r>
              <a:rPr lang="de-LU" dirty="0">
                <a:hlinkClick r:id="rId5"/>
              </a:rPr>
              <a:t>https://de.wikipedia.org/wiki/Michael_Andrews_(Komponist)#/media/Datei:Mike_Andrews_2012.jpg</a:t>
            </a:r>
            <a:endParaRPr lang="de-LU" dirty="0"/>
          </a:p>
          <a:p>
            <a:r>
              <a:rPr lang="de-LU" dirty="0"/>
              <a:t>22 </a:t>
            </a:r>
            <a:r>
              <a:rPr lang="de-LU" dirty="0">
                <a:hlinkClick r:id="rId6"/>
              </a:rPr>
              <a:t>https://de.wikipedia.org/wiki/Gary_Jules#/media/Datei:Gary_Jules.jpg</a:t>
            </a:r>
            <a:endParaRPr lang="de-LU" dirty="0"/>
          </a:p>
          <a:p>
            <a:r>
              <a:rPr lang="de-LU" dirty="0"/>
              <a:t> 23 </a:t>
            </a:r>
            <a:r>
              <a:rPr lang="de-LU" dirty="0">
                <a:hlinkClick r:id="rId7"/>
              </a:rPr>
              <a:t>https://www.alamy.de/musik-noten-lied-melodie-oder-tune-flachbild-symbol-fur-musikalische-anwendungen-und-webseiten-image222341762.html</a:t>
            </a:r>
            <a:endParaRPr lang="de-LU" dirty="0"/>
          </a:p>
          <a:p>
            <a:r>
              <a:rPr lang="de-LU" dirty="0"/>
              <a:t>Video:</a:t>
            </a:r>
          </a:p>
          <a:p>
            <a:r>
              <a:rPr lang="de-LU" dirty="0">
                <a:hlinkClick r:id="rId8"/>
              </a:rPr>
              <a:t>https://www.youtube.com/watch?v=u1ZvPSpLxCg</a:t>
            </a:r>
            <a:endParaRPr lang="de-LU" dirty="0"/>
          </a:p>
          <a:p>
            <a:r>
              <a:rPr lang="de-LU" dirty="0">
                <a:hlinkClick r:id="rId9"/>
              </a:rPr>
              <a:t>https://www.youtube.com/watch?v=DHtcliIvnHI</a:t>
            </a:r>
            <a:endParaRPr lang="de-LU" dirty="0"/>
          </a:p>
          <a:p>
            <a:endParaRPr lang="de-LU" dirty="0"/>
          </a:p>
          <a:p>
            <a:endParaRPr lang="de-LU" dirty="0"/>
          </a:p>
          <a:p>
            <a:endParaRPr lang="de-LU" dirty="0"/>
          </a:p>
        </p:txBody>
      </p:sp>
    </p:spTree>
    <p:extLst>
      <p:ext uri="{BB962C8B-B14F-4D97-AF65-F5344CB8AC3E}">
        <p14:creationId xmlns:p14="http://schemas.microsoft.com/office/powerpoint/2010/main" val="238054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7566" y="764373"/>
            <a:ext cx="1706880" cy="829296"/>
          </a:xfrm>
        </p:spPr>
        <p:txBody>
          <a:bodyPr>
            <a:normAutofit fontScale="90000"/>
          </a:bodyPr>
          <a:lstStyle/>
          <a:p>
            <a:r>
              <a:rPr lang="de-LU" dirty="0"/>
              <a:t>Musik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63931" y="2037806"/>
            <a:ext cx="864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https://www.youtube.com/watch?v=u1ZvPSpLxCg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49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2696" y="553745"/>
            <a:ext cx="3472543" cy="1062446"/>
          </a:xfrm>
        </p:spPr>
        <p:txBody>
          <a:bodyPr>
            <a:normAutofit fontScale="90000"/>
          </a:bodyPr>
          <a:lstStyle/>
          <a:p>
            <a:r>
              <a:rPr lang="de-LU" dirty="0" err="1"/>
              <a:t>Mad</a:t>
            </a:r>
            <a:r>
              <a:rPr lang="de-LU" dirty="0"/>
              <a:t> </a:t>
            </a:r>
            <a:r>
              <a:rPr lang="de-LU" dirty="0" err="1"/>
              <a:t>world</a:t>
            </a:r>
            <a:r>
              <a:rPr lang="de-LU" dirty="0"/>
              <a:t> </a:t>
            </a:r>
            <a:br>
              <a:rPr lang="de-LU" dirty="0"/>
            </a:br>
            <a:r>
              <a:rPr lang="de-LU" dirty="0"/>
              <a:t> 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760" y="2833875"/>
            <a:ext cx="6832600" cy="268223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LU" sz="2000" dirty="0" err="1"/>
              <a:t>Mad</a:t>
            </a:r>
            <a:r>
              <a:rPr lang="de-LU" sz="2000" dirty="0"/>
              <a:t> World bedeutet verrückte Welt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Veröffentlichung am 20. September 1982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wurde von </a:t>
            </a:r>
            <a:r>
              <a:rPr lang="de-LU" sz="2000" dirty="0" err="1"/>
              <a:t>Tears</a:t>
            </a:r>
            <a:r>
              <a:rPr lang="de-LU" sz="2000" dirty="0"/>
              <a:t> </a:t>
            </a:r>
            <a:r>
              <a:rPr lang="de-LU" sz="2000" dirty="0" err="1"/>
              <a:t>for</a:t>
            </a:r>
            <a:r>
              <a:rPr lang="de-LU" sz="2000" dirty="0"/>
              <a:t> </a:t>
            </a:r>
            <a:r>
              <a:rPr lang="de-LU" sz="2000" dirty="0" err="1"/>
              <a:t>Fears</a:t>
            </a:r>
            <a:r>
              <a:rPr lang="de-LU" sz="2000" dirty="0"/>
              <a:t> veröffentlicht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wurde von Roland </a:t>
            </a:r>
            <a:r>
              <a:rPr lang="de-LU" sz="2000" dirty="0" err="1"/>
              <a:t>Orzabal</a:t>
            </a:r>
            <a:r>
              <a:rPr lang="de-LU" sz="2000" dirty="0"/>
              <a:t> geschrieben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wurde von Curt Smith der Bassisten gesungen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War dritter Single Albums „The </a:t>
            </a:r>
            <a:r>
              <a:rPr lang="de-LU" sz="2000" dirty="0" err="1"/>
              <a:t>Hurting</a:t>
            </a:r>
            <a:r>
              <a:rPr lang="de-LU" sz="2000" dirty="0"/>
              <a:t>“</a:t>
            </a:r>
          </a:p>
          <a:p>
            <a:pPr marL="0" indent="0">
              <a:buNone/>
            </a:pPr>
            <a:endParaRPr lang="de-LU" sz="2000" dirty="0"/>
          </a:p>
          <a:p>
            <a:pPr marL="0" indent="0">
              <a:buNone/>
            </a:pPr>
            <a:endParaRPr lang="de-LU" dirty="0"/>
          </a:p>
          <a:p>
            <a:pPr marL="0" indent="0">
              <a:buNone/>
            </a:pPr>
            <a:endParaRPr lang="de-LU" dirty="0"/>
          </a:p>
          <a:p>
            <a:pPr marL="0" indent="0">
              <a:buNone/>
            </a:pPr>
            <a:endParaRPr lang="de-LU" dirty="0"/>
          </a:p>
          <a:p>
            <a:pPr>
              <a:buFont typeface="Courier New" panose="02070309020205020404" pitchFamily="49" charset="0"/>
              <a:buChar char="o"/>
            </a:pPr>
            <a:endParaRPr lang="de-LU" dirty="0"/>
          </a:p>
          <a:p>
            <a:pPr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1" y="2834641"/>
            <a:ext cx="4023360" cy="4023360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89298"/>
              </p:ext>
            </p:extLst>
          </p:nvPr>
        </p:nvGraphicFramePr>
        <p:xfrm>
          <a:off x="11834949" y="2464525"/>
          <a:ext cx="339634" cy="365760"/>
        </p:xfrm>
        <a:graphic>
          <a:graphicData uri="http://schemas.openxmlformats.org/drawingml/2006/table">
            <a:tbl>
              <a:tblPr/>
              <a:tblGrid>
                <a:gridCol w="339634">
                  <a:extLst>
                    <a:ext uri="{9D8B030D-6E8A-4147-A177-3AD203B41FA5}">
                      <a16:colId xmlns:a16="http://schemas.microsoft.com/office/drawing/2014/main" val="4014510409"/>
                    </a:ext>
                  </a:extLst>
                </a:gridCol>
              </a:tblGrid>
              <a:tr h="330925">
                <a:tc>
                  <a:txBody>
                    <a:bodyPr/>
                    <a:lstStyle/>
                    <a:p>
                      <a:r>
                        <a:rPr lang="de-LU" dirty="0"/>
                        <a:t>1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715188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251269" y="1341856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800" dirty="0"/>
              <a:t>Original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91130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5440" y="642453"/>
            <a:ext cx="8610600" cy="1293028"/>
          </a:xfrm>
        </p:spPr>
        <p:txBody>
          <a:bodyPr/>
          <a:lstStyle/>
          <a:p>
            <a:pPr algn="ctr"/>
            <a:r>
              <a:rPr lang="de-LU" dirty="0" err="1"/>
              <a:t>Mad</a:t>
            </a:r>
            <a:r>
              <a:rPr lang="de-LU" dirty="0"/>
              <a:t> World </a:t>
            </a:r>
            <a:br>
              <a:rPr lang="de-LU" dirty="0"/>
            </a:br>
            <a:r>
              <a:rPr lang="de-LU" sz="2000" dirty="0"/>
              <a:t>original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6057" y="2460943"/>
            <a:ext cx="8995955" cy="2441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LU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erster Hit der Band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Erreichte im November 1982 3. Platz der UK-Single-Charts</a:t>
            </a:r>
          </a:p>
          <a:p>
            <a:pPr marL="0" indent="0">
              <a:buNone/>
            </a:pPr>
            <a:r>
              <a:rPr lang="de-LU" sz="2000" dirty="0"/>
              <a:t>(2 Monate nach der Veröffentlichung 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erreichte zwischen 1982 und 1983 Top 40 in verschiedene Länder </a:t>
            </a:r>
          </a:p>
          <a:p>
            <a:pPr marL="0" indent="0">
              <a:buNone/>
            </a:pPr>
            <a:endParaRPr lang="de-LU" sz="2000" dirty="0"/>
          </a:p>
          <a:p>
            <a:pPr marL="0" indent="0">
              <a:buNone/>
            </a:pPr>
            <a:endParaRPr lang="de-LU" sz="2000" dirty="0"/>
          </a:p>
          <a:p>
            <a:pPr marL="0" indent="0">
              <a:buNone/>
            </a:pPr>
            <a:endParaRPr lang="de-LU" sz="2000" dirty="0"/>
          </a:p>
          <a:p>
            <a:pPr>
              <a:buFont typeface="Courier New" panose="02070309020205020404" pitchFamily="49" charset="0"/>
              <a:buChar char="o"/>
            </a:pPr>
            <a:endParaRPr lang="de-LU" sz="2000" dirty="0"/>
          </a:p>
          <a:p>
            <a:pPr marL="0" indent="0">
              <a:buNone/>
            </a:pPr>
            <a:endParaRPr lang="de-LU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4322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9933" y="720830"/>
            <a:ext cx="4659467" cy="1195623"/>
          </a:xfrm>
        </p:spPr>
        <p:txBody>
          <a:bodyPr>
            <a:normAutofit/>
          </a:bodyPr>
          <a:lstStyle/>
          <a:p>
            <a:pPr algn="ctr"/>
            <a:r>
              <a:rPr lang="de-LU" dirty="0"/>
              <a:t>Tears </a:t>
            </a:r>
            <a:r>
              <a:rPr lang="de-LU" dirty="0" err="1"/>
              <a:t>for</a:t>
            </a:r>
            <a:r>
              <a:rPr lang="de-LU" dirty="0"/>
              <a:t> </a:t>
            </a:r>
            <a:r>
              <a:rPr lang="de-LU" dirty="0" err="1"/>
              <a:t>Fears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061" y="2739791"/>
            <a:ext cx="7200209" cy="238115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Tears </a:t>
            </a:r>
            <a:r>
              <a:rPr lang="de-LU" sz="2000" dirty="0" err="1"/>
              <a:t>for</a:t>
            </a:r>
            <a:r>
              <a:rPr lang="de-LU" sz="2000" dirty="0"/>
              <a:t> </a:t>
            </a:r>
            <a:r>
              <a:rPr lang="de-LU" sz="2000" dirty="0" err="1"/>
              <a:t>Fears</a:t>
            </a:r>
            <a:r>
              <a:rPr lang="de-LU" sz="2000" dirty="0"/>
              <a:t> bedeutet Tränen für Ängste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Im Jahr 1981 wurde sie gegründet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Wurde von Roland </a:t>
            </a:r>
            <a:r>
              <a:rPr lang="de-LU" sz="2000" dirty="0" err="1"/>
              <a:t>Orzabal</a:t>
            </a:r>
            <a:r>
              <a:rPr lang="de-LU" sz="2000" dirty="0"/>
              <a:t> und Curt Smith gegründet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Hatten zwischen 1990 bis 2004 eine Pause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Seit 2004 sind sie wieder zusammen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LU" sz="2000" dirty="0"/>
              <a:t>Wurde in </a:t>
            </a:r>
            <a:r>
              <a:rPr lang="de-LU" sz="2000" dirty="0" err="1"/>
              <a:t>Bath</a:t>
            </a:r>
            <a:r>
              <a:rPr lang="de-LU" sz="2000" dirty="0"/>
              <a:t> – England – gegründet</a:t>
            </a:r>
          </a:p>
          <a:p>
            <a:pPr marL="0" indent="0">
              <a:buNone/>
            </a:pPr>
            <a:endParaRPr lang="de-LU" sz="2000" dirty="0"/>
          </a:p>
          <a:p>
            <a:pPr marL="0" indent="0">
              <a:buNone/>
            </a:pPr>
            <a:endParaRPr lang="de-LU" sz="2000" dirty="0"/>
          </a:p>
          <a:p>
            <a:pPr>
              <a:buFont typeface="Courier New" panose="02070309020205020404" pitchFamily="49" charset="0"/>
              <a:buChar char="o"/>
            </a:pPr>
            <a:endParaRPr lang="de-LU" sz="2000" dirty="0"/>
          </a:p>
          <a:p>
            <a:pPr marL="0" indent="0">
              <a:buNone/>
            </a:pPr>
            <a:endParaRPr lang="de-LU" sz="2000" dirty="0"/>
          </a:p>
          <a:p>
            <a:pPr>
              <a:buFont typeface="Courier New" panose="02070309020205020404" pitchFamily="49" charset="0"/>
              <a:buChar char="o"/>
            </a:pPr>
            <a:endParaRPr lang="de-LU" sz="2000" dirty="0"/>
          </a:p>
          <a:p>
            <a:pPr marL="0" indent="0">
              <a:buNone/>
            </a:pPr>
            <a:endParaRPr lang="de-LU" sz="2000" dirty="0"/>
          </a:p>
          <a:p>
            <a:pPr>
              <a:buFont typeface="Courier New" panose="02070309020205020404" pitchFamily="49" charset="0"/>
              <a:buChar char="o"/>
            </a:pPr>
            <a:endParaRPr lang="de-DE" sz="2000" dirty="0"/>
          </a:p>
        </p:txBody>
      </p:sp>
      <p:pic>
        <p:nvPicPr>
          <p:cNvPr id="1026" name="Picture 2" descr="https://i.pinimg.com/originals/d3/73/b3/d373b3d438066f7bcadeaa9908fbe0d6.jpg">
            <a:extLst>
              <a:ext uri="{FF2B5EF4-FFF2-40B4-BE49-F238E27FC236}">
                <a16:creationId xmlns:a16="http://schemas.microsoft.com/office/drawing/2014/main" id="{657C62AB-6616-42B2-BC2E-029E192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r="13914" b="1"/>
          <a:stretch/>
        </p:blipFill>
        <p:spPr bwMode="auto">
          <a:xfrm>
            <a:off x="9723417" y="-19594"/>
            <a:ext cx="2468583" cy="36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19903"/>
              </p:ext>
            </p:extLst>
          </p:nvPr>
        </p:nvGraphicFramePr>
        <p:xfrm>
          <a:off x="9401200" y="0"/>
          <a:ext cx="322217" cy="430183"/>
        </p:xfrm>
        <a:graphic>
          <a:graphicData uri="http://schemas.openxmlformats.org/drawingml/2006/table">
            <a:tbl>
              <a:tblPr/>
              <a:tblGrid>
                <a:gridCol w="322217">
                  <a:extLst>
                    <a:ext uri="{9D8B030D-6E8A-4147-A177-3AD203B41FA5}">
                      <a16:colId xmlns:a16="http://schemas.microsoft.com/office/drawing/2014/main" val="1004574102"/>
                    </a:ext>
                  </a:extLst>
                </a:gridCol>
              </a:tblGrid>
              <a:tr h="430183">
                <a:tc>
                  <a:txBody>
                    <a:bodyPr/>
                    <a:lstStyle/>
                    <a:p>
                      <a:r>
                        <a:rPr lang="lb-LU" dirty="0"/>
                        <a:t>2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957165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621157"/>
              </p:ext>
            </p:extLst>
          </p:nvPr>
        </p:nvGraphicFramePr>
        <p:xfrm>
          <a:off x="9375074" y="3266944"/>
          <a:ext cx="348343" cy="400594"/>
        </p:xfrm>
        <a:graphic>
          <a:graphicData uri="http://schemas.openxmlformats.org/drawingml/2006/table">
            <a:tbl>
              <a:tblPr/>
              <a:tblGrid>
                <a:gridCol w="348343">
                  <a:extLst>
                    <a:ext uri="{9D8B030D-6E8A-4147-A177-3AD203B41FA5}">
                      <a16:colId xmlns:a16="http://schemas.microsoft.com/office/drawing/2014/main" val="4107921390"/>
                    </a:ext>
                  </a:extLst>
                </a:gridCol>
              </a:tblGrid>
              <a:tr h="400594">
                <a:tc>
                  <a:txBody>
                    <a:bodyPr/>
                    <a:lstStyle/>
                    <a:p>
                      <a:r>
                        <a:rPr lang="lb-LU" dirty="0"/>
                        <a:t>3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084236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56" y="3657599"/>
            <a:ext cx="3932744" cy="31924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00" y="5120942"/>
            <a:ext cx="1025617" cy="1025617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CFA03E2-B5D5-42BD-BF7E-943B00B52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12425"/>
              </p:ext>
            </p:extLst>
          </p:nvPr>
        </p:nvGraphicFramePr>
        <p:xfrm>
          <a:off x="7808682" y="6492240"/>
          <a:ext cx="450574" cy="365760"/>
        </p:xfrm>
        <a:graphic>
          <a:graphicData uri="http://schemas.openxmlformats.org/drawingml/2006/table">
            <a:tbl>
              <a:tblPr/>
              <a:tblGrid>
                <a:gridCol w="450574">
                  <a:extLst>
                    <a:ext uri="{9D8B030D-6E8A-4147-A177-3AD203B41FA5}">
                      <a16:colId xmlns:a16="http://schemas.microsoft.com/office/drawing/2014/main" val="3347394515"/>
                    </a:ext>
                  </a:extLst>
                </a:gridCol>
              </a:tblGrid>
              <a:tr h="318052">
                <a:tc>
                  <a:txBody>
                    <a:bodyPr/>
                    <a:lstStyle/>
                    <a:p>
                      <a:r>
                        <a:rPr lang="lb-LU" dirty="0"/>
                        <a:t>4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52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58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4344" y="561638"/>
            <a:ext cx="4231685" cy="1003751"/>
          </a:xfrm>
        </p:spPr>
        <p:txBody>
          <a:bodyPr>
            <a:normAutofit fontScale="90000"/>
          </a:bodyPr>
          <a:lstStyle/>
          <a:p>
            <a:pPr algn="ctr"/>
            <a:r>
              <a:rPr lang="de-LU" dirty="0"/>
              <a:t>Tears </a:t>
            </a:r>
            <a:r>
              <a:rPr lang="de-LU" dirty="0" err="1"/>
              <a:t>for</a:t>
            </a:r>
            <a:r>
              <a:rPr lang="de-LU" dirty="0"/>
              <a:t> </a:t>
            </a:r>
            <a:r>
              <a:rPr lang="de-LU" dirty="0" err="1"/>
              <a:t>fears</a:t>
            </a:r>
            <a:r>
              <a:rPr lang="de-LU" dirty="0"/>
              <a:t/>
            </a:r>
            <a:br>
              <a:rPr lang="de-LU" dirty="0"/>
            </a:br>
            <a:endParaRPr lang="de-DE" sz="2800" dirty="0"/>
          </a:p>
        </p:txBody>
      </p:sp>
      <p:cxnSp>
        <p:nvCxnSpPr>
          <p:cNvPr id="5" name="Gerader Verbinder 4"/>
          <p:cNvCxnSpPr>
            <a:cxnSpLocks/>
          </p:cNvCxnSpPr>
          <p:nvPr/>
        </p:nvCxnSpPr>
        <p:spPr>
          <a:xfrm>
            <a:off x="5315975" y="2509366"/>
            <a:ext cx="0" cy="219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FEFBE9-CB77-45A3-9D45-E3928F5414B6}"/>
              </a:ext>
            </a:extLst>
          </p:cNvPr>
          <p:cNvSpPr txBox="1"/>
          <p:nvPr/>
        </p:nvSpPr>
        <p:spPr>
          <a:xfrm>
            <a:off x="795528" y="1723951"/>
            <a:ext cx="396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800" dirty="0"/>
              <a:t>Mitglieder (der Band)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A278C5-B97F-4347-8121-C05FDE19D757}"/>
              </a:ext>
            </a:extLst>
          </p:cNvPr>
          <p:cNvSpPr txBox="1"/>
          <p:nvPr/>
        </p:nvSpPr>
        <p:spPr>
          <a:xfrm>
            <a:off x="6205087" y="1698450"/>
            <a:ext cx="2323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800" dirty="0"/>
              <a:t>Instrumente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AB23B8-CFEF-45CB-9DEE-3FB263166717}"/>
              </a:ext>
            </a:extLst>
          </p:cNvPr>
          <p:cNvSpPr txBox="1"/>
          <p:nvPr/>
        </p:nvSpPr>
        <p:spPr>
          <a:xfrm>
            <a:off x="809310" y="2826489"/>
            <a:ext cx="90379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2000" dirty="0"/>
              <a:t>Roland </a:t>
            </a:r>
            <a:r>
              <a:rPr lang="de-LU" sz="2000" dirty="0" err="1"/>
              <a:t>Orzabal</a:t>
            </a:r>
            <a:r>
              <a:rPr lang="de-LU" sz="2000" dirty="0"/>
              <a:t>                                          Gesang und Gitarre  </a:t>
            </a:r>
          </a:p>
          <a:p>
            <a:r>
              <a:rPr lang="de-LU" sz="2000" dirty="0"/>
              <a:t>Curt Smith  (1981-1990 ,2004)                    Gesang und E-Bass</a:t>
            </a:r>
          </a:p>
          <a:p>
            <a:r>
              <a:rPr lang="de-LU" sz="2000" dirty="0"/>
              <a:t>Manny Elias (1981-1986)                             Schlagzeug</a:t>
            </a:r>
          </a:p>
          <a:p>
            <a:r>
              <a:rPr lang="de-LU" sz="2000" dirty="0"/>
              <a:t>Ian Stanley (1981-1989)                              Keyboard</a:t>
            </a:r>
          </a:p>
          <a:p>
            <a:endParaRPr lang="de-LU" dirty="0"/>
          </a:p>
          <a:p>
            <a:r>
              <a:rPr lang="de-LU" dirty="0"/>
              <a:t>                                                                        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7206" r="4039"/>
          <a:stretch/>
        </p:blipFill>
        <p:spPr>
          <a:xfrm>
            <a:off x="8676453" y="4910833"/>
            <a:ext cx="3533093" cy="194716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b="13281"/>
          <a:stretch/>
        </p:blipFill>
        <p:spPr>
          <a:xfrm>
            <a:off x="9976082" y="0"/>
            <a:ext cx="2233464" cy="279675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37" y="2796753"/>
            <a:ext cx="3144563" cy="2100470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6483B25-DDE9-455D-9C20-C953B8C95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391157"/>
              </p:ext>
            </p:extLst>
          </p:nvPr>
        </p:nvGraphicFramePr>
        <p:xfrm>
          <a:off x="11868711" y="4925546"/>
          <a:ext cx="340835" cy="396888"/>
        </p:xfrm>
        <a:graphic>
          <a:graphicData uri="http://schemas.openxmlformats.org/drawingml/2006/table">
            <a:tbl>
              <a:tblPr/>
              <a:tblGrid>
                <a:gridCol w="340835">
                  <a:extLst>
                    <a:ext uri="{9D8B030D-6E8A-4147-A177-3AD203B41FA5}">
                      <a16:colId xmlns:a16="http://schemas.microsoft.com/office/drawing/2014/main" val="2757650018"/>
                    </a:ext>
                  </a:extLst>
                </a:gridCol>
              </a:tblGrid>
              <a:tr h="396888">
                <a:tc>
                  <a:txBody>
                    <a:bodyPr/>
                    <a:lstStyle/>
                    <a:p>
                      <a:r>
                        <a:rPr lang="lb-LU" dirty="0"/>
                        <a:t>7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5371"/>
                  </a:ext>
                </a:extLst>
              </a:tr>
            </a:tbl>
          </a:graphicData>
        </a:graphic>
      </p:graphicFrame>
      <p:pic>
        <p:nvPicPr>
          <p:cNvPr id="4098" name="Picture 2" descr="Bildergebnis fÃ¼r ian stanley">
            <a:extLst>
              <a:ext uri="{FF2B5EF4-FFF2-40B4-BE49-F238E27FC236}">
                <a16:creationId xmlns:a16="http://schemas.microsoft.com/office/drawing/2014/main" id="{15EAB4F4-67C4-4C1C-AC39-C95305404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8768"/>
            <a:ext cx="2666638" cy="25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14490"/>
              </p:ext>
            </p:extLst>
          </p:nvPr>
        </p:nvGraphicFramePr>
        <p:xfrm>
          <a:off x="11832685" y="2818028"/>
          <a:ext cx="359315" cy="436191"/>
        </p:xfrm>
        <a:graphic>
          <a:graphicData uri="http://schemas.openxmlformats.org/drawingml/2006/table">
            <a:tbl>
              <a:tblPr/>
              <a:tblGrid>
                <a:gridCol w="359315">
                  <a:extLst>
                    <a:ext uri="{9D8B030D-6E8A-4147-A177-3AD203B41FA5}">
                      <a16:colId xmlns:a16="http://schemas.microsoft.com/office/drawing/2014/main" val="784999517"/>
                    </a:ext>
                  </a:extLst>
                </a:gridCol>
              </a:tblGrid>
              <a:tr h="436191">
                <a:tc>
                  <a:txBody>
                    <a:bodyPr/>
                    <a:lstStyle/>
                    <a:p>
                      <a:r>
                        <a:rPr lang="lb-LU" dirty="0"/>
                        <a:t>6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8016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61071"/>
              </p:ext>
            </p:extLst>
          </p:nvPr>
        </p:nvGraphicFramePr>
        <p:xfrm>
          <a:off x="11869912" y="0"/>
          <a:ext cx="339634" cy="473663"/>
        </p:xfrm>
        <a:graphic>
          <a:graphicData uri="http://schemas.openxmlformats.org/drawingml/2006/table">
            <a:tbl>
              <a:tblPr/>
              <a:tblGrid>
                <a:gridCol w="339634">
                  <a:extLst>
                    <a:ext uri="{9D8B030D-6E8A-4147-A177-3AD203B41FA5}">
                      <a16:colId xmlns:a16="http://schemas.microsoft.com/office/drawing/2014/main" val="2699434356"/>
                    </a:ext>
                  </a:extLst>
                </a:gridCol>
              </a:tblGrid>
              <a:tr h="473663">
                <a:tc>
                  <a:txBody>
                    <a:bodyPr/>
                    <a:lstStyle/>
                    <a:p>
                      <a:r>
                        <a:rPr lang="lb-LU" dirty="0"/>
                        <a:t>5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0481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7C52B2FC-DEFC-4249-9E76-814BF61F8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49507"/>
              </p:ext>
            </p:extLst>
          </p:nvPr>
        </p:nvGraphicFramePr>
        <p:xfrm>
          <a:off x="2318361" y="4298768"/>
          <a:ext cx="331304" cy="455524"/>
        </p:xfrm>
        <a:graphic>
          <a:graphicData uri="http://schemas.openxmlformats.org/drawingml/2006/table">
            <a:tbl>
              <a:tblPr/>
              <a:tblGrid>
                <a:gridCol w="331304">
                  <a:extLst>
                    <a:ext uri="{9D8B030D-6E8A-4147-A177-3AD203B41FA5}">
                      <a16:colId xmlns:a16="http://schemas.microsoft.com/office/drawing/2014/main" val="2319850269"/>
                    </a:ext>
                  </a:extLst>
                </a:gridCol>
              </a:tblGrid>
              <a:tr h="455524">
                <a:tc>
                  <a:txBody>
                    <a:bodyPr/>
                    <a:lstStyle/>
                    <a:p>
                      <a:r>
                        <a:rPr lang="lb-LU" dirty="0"/>
                        <a:t>8</a:t>
                      </a:r>
                      <a:endParaRPr lang="de-L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74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CC9CB-9A03-4B12-AFAD-25B96A236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882" y="489291"/>
            <a:ext cx="4537166" cy="1293028"/>
          </a:xfrm>
        </p:spPr>
        <p:txBody>
          <a:bodyPr/>
          <a:lstStyle/>
          <a:p>
            <a:pPr algn="ctr"/>
            <a:r>
              <a:rPr lang="de-LU" dirty="0" err="1"/>
              <a:t>Tears</a:t>
            </a:r>
            <a:r>
              <a:rPr lang="de-LU" dirty="0"/>
              <a:t> </a:t>
            </a:r>
            <a:r>
              <a:rPr lang="de-LU" dirty="0" err="1"/>
              <a:t>For</a:t>
            </a:r>
            <a:r>
              <a:rPr lang="de-LU" dirty="0"/>
              <a:t> </a:t>
            </a:r>
            <a:r>
              <a:rPr lang="de-LU" dirty="0" err="1"/>
              <a:t>FEars</a:t>
            </a:r>
            <a:endParaRPr lang="de-LU" dirty="0"/>
          </a:p>
        </p:txBody>
      </p:sp>
      <p:sp>
        <p:nvSpPr>
          <p:cNvPr id="4" name="Textfeld 3"/>
          <p:cNvSpPr txBox="1"/>
          <p:nvPr/>
        </p:nvSpPr>
        <p:spPr>
          <a:xfrm>
            <a:off x="1709820" y="2009347"/>
            <a:ext cx="335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3200" dirty="0"/>
              <a:t>Roland </a:t>
            </a:r>
            <a:r>
              <a:rPr lang="de-LU" sz="3200" dirty="0" err="1"/>
              <a:t>Orzabal</a:t>
            </a:r>
            <a:endParaRPr lang="de-DE" sz="3200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6241805" y="1804183"/>
            <a:ext cx="24660" cy="3891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7184571" y="2093237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3200" dirty="0"/>
              <a:t>Curt Smith</a:t>
            </a:r>
            <a:endParaRPr lang="de-DE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9513" y="2967067"/>
            <a:ext cx="5676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22. August 1961 geboren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In Portsmouth, </a:t>
            </a:r>
            <a:r>
              <a:rPr lang="de-DE" sz="2000" dirty="0"/>
              <a:t>Grafschaft Hampshire, England geboren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Ein britischer Sänger, Produzent, Komponist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LU" sz="2000" dirty="0"/>
              <a:t>Größten Erfolge im 1980s Jahren mit </a:t>
            </a:r>
            <a:r>
              <a:rPr lang="de-LU" sz="2000" dirty="0" err="1"/>
              <a:t>Tears</a:t>
            </a:r>
            <a:r>
              <a:rPr lang="de-LU" sz="2000" dirty="0"/>
              <a:t> </a:t>
            </a:r>
            <a:r>
              <a:rPr lang="de-LU" sz="2000" dirty="0" err="1"/>
              <a:t>For</a:t>
            </a:r>
            <a:r>
              <a:rPr lang="de-LU" sz="2000" dirty="0"/>
              <a:t> </a:t>
            </a:r>
            <a:r>
              <a:rPr lang="de-LU" sz="2000" dirty="0" err="1"/>
              <a:t>Fears</a:t>
            </a:r>
            <a:endParaRPr lang="de-LU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" y="-17418"/>
            <a:ext cx="1647967" cy="248693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82235" y="2967067"/>
            <a:ext cx="4952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24. Juni 1961 geboren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In </a:t>
            </a:r>
            <a:r>
              <a:rPr lang="de-LU" sz="2000" dirty="0" err="1"/>
              <a:t>Bath</a:t>
            </a:r>
            <a:r>
              <a:rPr lang="de-LU" sz="2000" dirty="0"/>
              <a:t>, </a:t>
            </a:r>
            <a:r>
              <a:rPr lang="de-DE" sz="2000" dirty="0"/>
              <a:t>Grafschaft Somerset, England</a:t>
            </a:r>
            <a:endParaRPr lang="de-L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LU" sz="2000" dirty="0"/>
              <a:t>Größten Erfolge im 1980s Jahren mit </a:t>
            </a:r>
            <a:r>
              <a:rPr lang="de-LU" sz="2000" dirty="0" err="1"/>
              <a:t>Tears</a:t>
            </a:r>
            <a:r>
              <a:rPr lang="de-LU" sz="2000" dirty="0"/>
              <a:t> </a:t>
            </a:r>
            <a:r>
              <a:rPr lang="de-LU" sz="2000" dirty="0" err="1"/>
              <a:t>For</a:t>
            </a:r>
            <a:r>
              <a:rPr lang="de-LU" sz="2000" dirty="0"/>
              <a:t> </a:t>
            </a:r>
            <a:r>
              <a:rPr lang="de-LU" sz="2000" dirty="0" err="1"/>
              <a:t>Fears</a:t>
            </a:r>
            <a:endParaRPr lang="de-LU" sz="2000" dirty="0"/>
          </a:p>
          <a:p>
            <a:r>
              <a:rPr lang="de-LU" sz="2000" dirty="0"/>
              <a:t> 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 r="13714"/>
          <a:stretch/>
        </p:blipFill>
        <p:spPr>
          <a:xfrm>
            <a:off x="9562011" y="0"/>
            <a:ext cx="2629989" cy="2573926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42271"/>
              </p:ext>
            </p:extLst>
          </p:nvPr>
        </p:nvGraphicFramePr>
        <p:xfrm>
          <a:off x="1654628" y="0"/>
          <a:ext cx="492224" cy="383178"/>
        </p:xfrm>
        <a:graphic>
          <a:graphicData uri="http://schemas.openxmlformats.org/drawingml/2006/table">
            <a:tbl>
              <a:tblPr/>
              <a:tblGrid>
                <a:gridCol w="492224">
                  <a:extLst>
                    <a:ext uri="{9D8B030D-6E8A-4147-A177-3AD203B41FA5}">
                      <a16:colId xmlns:a16="http://schemas.microsoft.com/office/drawing/2014/main" val="2614067586"/>
                    </a:ext>
                  </a:extLst>
                </a:gridCol>
              </a:tblGrid>
              <a:tr h="383178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47303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99355"/>
              </p:ext>
            </p:extLst>
          </p:nvPr>
        </p:nvGraphicFramePr>
        <p:xfrm>
          <a:off x="9069787" y="0"/>
          <a:ext cx="492224" cy="383178"/>
        </p:xfrm>
        <a:graphic>
          <a:graphicData uri="http://schemas.openxmlformats.org/drawingml/2006/table">
            <a:tbl>
              <a:tblPr/>
              <a:tblGrid>
                <a:gridCol w="492224">
                  <a:extLst>
                    <a:ext uri="{9D8B030D-6E8A-4147-A177-3AD203B41FA5}">
                      <a16:colId xmlns:a16="http://schemas.microsoft.com/office/drawing/2014/main" val="343470485"/>
                    </a:ext>
                  </a:extLst>
                </a:gridCol>
              </a:tblGrid>
              <a:tr h="383178">
                <a:tc>
                  <a:txBody>
                    <a:bodyPr/>
                    <a:lstStyle/>
                    <a:p>
                      <a:r>
                        <a:rPr lang="lb-LU" dirty="0"/>
                        <a:t>1</a:t>
                      </a:r>
                      <a:r>
                        <a:rPr lang="de-LU" dirty="0"/>
                        <a:t>0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74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2371" y="433069"/>
            <a:ext cx="1840396" cy="1293028"/>
          </a:xfrm>
        </p:spPr>
        <p:txBody>
          <a:bodyPr/>
          <a:lstStyle/>
          <a:p>
            <a:pPr algn="ctr"/>
            <a:r>
              <a:rPr lang="de-LU" dirty="0" err="1"/>
              <a:t>musik</a:t>
            </a:r>
            <a:endParaRPr lang="de-DE" dirty="0"/>
          </a:p>
        </p:txBody>
      </p:sp>
      <p:pic>
        <p:nvPicPr>
          <p:cNvPr id="5" name="DHtcliIvnH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73234" y="1726097"/>
            <a:ext cx="7289075" cy="43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Breitbild</PresentationFormat>
  <Paragraphs>198</Paragraphs>
  <Slides>22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 BLANCA</vt:lpstr>
      <vt:lpstr>Arial</vt:lpstr>
      <vt:lpstr>Courier New</vt:lpstr>
      <vt:lpstr>Kondensstreifen</vt:lpstr>
      <vt:lpstr>Mad world -   Donnie Darko</vt:lpstr>
      <vt:lpstr>Mad world</vt:lpstr>
      <vt:lpstr>Musik</vt:lpstr>
      <vt:lpstr>Mad world      </vt:lpstr>
      <vt:lpstr>Mad World  original</vt:lpstr>
      <vt:lpstr>Tears for Fears</vt:lpstr>
      <vt:lpstr>Tears for fears </vt:lpstr>
      <vt:lpstr>Tears For FEars</vt:lpstr>
      <vt:lpstr>musik</vt:lpstr>
      <vt:lpstr>Mad World  Cover</vt:lpstr>
      <vt:lpstr>Mad World</vt:lpstr>
      <vt:lpstr>PowerPoint-Präsentation</vt:lpstr>
      <vt:lpstr>Donnie darko – Fürchte die Dunkelheit</vt:lpstr>
      <vt:lpstr>Donnie Darko </vt:lpstr>
      <vt:lpstr>Donnie Darko</vt:lpstr>
      <vt:lpstr>Donnie Darko</vt:lpstr>
      <vt:lpstr>Donnie Darko</vt:lpstr>
      <vt:lpstr>Donnie Darko</vt:lpstr>
      <vt:lpstr>Donnie Darko</vt:lpstr>
      <vt:lpstr>PowerPoint-Präsentation</vt:lpstr>
      <vt:lpstr>Links </vt:lpstr>
      <vt:lpstr>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 world -   Donnie Darko</dc:title>
  <dc:creator>VACCINO Sara (LMRL, CSA)</dc:creator>
  <cp:lastModifiedBy>LNS</cp:lastModifiedBy>
  <cp:revision>20</cp:revision>
  <dcterms:created xsi:type="dcterms:W3CDTF">2019-06-17T15:12:00Z</dcterms:created>
  <dcterms:modified xsi:type="dcterms:W3CDTF">2019-07-05T12:34:49Z</dcterms:modified>
</cp:coreProperties>
</file>